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2"/>
  </p:notesMasterIdLst>
  <p:sldIdLst>
    <p:sldId id="321" r:id="rId2"/>
    <p:sldId id="360" r:id="rId3"/>
    <p:sldId id="361" r:id="rId4"/>
    <p:sldId id="363" r:id="rId5"/>
    <p:sldId id="362" r:id="rId6"/>
    <p:sldId id="364" r:id="rId7"/>
    <p:sldId id="343" r:id="rId8"/>
    <p:sldId id="323" r:id="rId9"/>
    <p:sldId id="335" r:id="rId10"/>
    <p:sldId id="366" r:id="rId11"/>
    <p:sldId id="353" r:id="rId12"/>
    <p:sldId id="354" r:id="rId13"/>
    <p:sldId id="355" r:id="rId14"/>
    <p:sldId id="358" r:id="rId15"/>
    <p:sldId id="329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328" r:id="rId24"/>
    <p:sldId id="333" r:id="rId25"/>
    <p:sldId id="332" r:id="rId26"/>
    <p:sldId id="326" r:id="rId27"/>
    <p:sldId id="334" r:id="rId28"/>
    <p:sldId id="346" r:id="rId29"/>
    <p:sldId id="367" r:id="rId30"/>
    <p:sldId id="351" r:id="rId31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6EDF6"/>
    <a:srgbClr val="434F84"/>
    <a:srgbClr val="474B78"/>
    <a:srgbClr val="3E5790"/>
    <a:srgbClr val="39639D"/>
    <a:srgbClr val="2B4A76"/>
    <a:srgbClr val="F7F7F7"/>
    <a:srgbClr val="1C314C"/>
    <a:srgbClr val="91A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6840" autoAdjust="0"/>
  </p:normalViewPr>
  <p:slideViewPr>
    <p:cSldViewPr>
      <p:cViewPr varScale="1">
        <p:scale>
          <a:sx n="80" d="100"/>
          <a:sy n="80" d="100"/>
        </p:scale>
        <p:origin x="-96" y="-7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EF7DB0B-C4D0-400D-A5E5-A9EFA81E0E8B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2945CF3-09EC-46C6-A7DD-0805AFEAA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546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E3E7E3-511C-4099-8DA0-D2401A328CE5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FA8B037-E2CB-47B4-802B-17CD705DF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584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F3321-6E09-41D1-80BD-5EC71A68BB83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A7301-40FD-4DE9-90D6-C5C3F4216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74616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D76FA-9B9C-4983-8675-DC3253B90B2C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B9EE6-1111-48DB-B81A-04B22FD71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043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3C346-AD22-4920-A993-F99161F9AFBC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35E5A-7DE2-4F1F-AB2B-56E69C585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4216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34468-11F5-4C57-8C44-2B07C59BD1AE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F85BD5A-089C-419E-99CD-64716EE85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778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A21612-0EDA-4787-ABB7-97F046373EC6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19088E-E96B-4696-97D7-5B2301E32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09632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70D0085-7887-4062-B8E4-3B158CE474BD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1AE5B70-2C58-4252-84AE-16332B1702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7180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64FB-2E95-4F17-8690-49218587FBC6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BB3EA-F26B-4B1A-A78A-48A17B043E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6866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2F8E4-8778-482E-9B0A-DDA25FDFFDCE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A3C4003-7EDD-4A76-94AE-39FF69DA7B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59275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38C8-1C71-454D-8C63-8C195C55C731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5C0CF-1E5A-4F61-A140-DAB0DF1C6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6575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2415F0-3447-4513-B100-7E41F396BEF8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9E32438D-9E63-4F41-9D81-8296F258B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123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1" name="Текст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4885E12-D489-4D61-87D4-2F3894DA34AD}" type="datetimeFigureOut">
              <a:rPr lang="ru-RU"/>
              <a:pPr>
                <a:defRPr/>
              </a:pPr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CD35FE2-AFBD-45E4-B6B0-19C60D453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7" r:id="rId2"/>
    <p:sldLayoutId id="2147483822" r:id="rId3"/>
    <p:sldLayoutId id="2147483823" r:id="rId4"/>
    <p:sldLayoutId id="2147483824" r:id="rId5"/>
    <p:sldLayoutId id="2147483818" r:id="rId6"/>
    <p:sldLayoutId id="2147483825" r:id="rId7"/>
    <p:sldLayoutId id="2147483819" r:id="rId8"/>
    <p:sldLayoutId id="2147483826" r:id="rId9"/>
    <p:sldLayoutId id="2147483820" r:id="rId10"/>
    <p:sldLayoutId id="2147483827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0BD0D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ducation.apkpro.ru/courses/1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3600" b="1" dirty="0" smtClean="0">
                <a:solidFill>
                  <a:srgbClr val="000000"/>
                </a:solidFill>
                <a:latin typeface="ProximaNova-Bold"/>
                <a:ea typeface="+mn-ea"/>
                <a:cs typeface="Aharoni" panose="02010803020104030203" pitchFamily="2" charset="-79"/>
              </a:rPr>
              <a:t>Естественно-научная грамотность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ctr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  <a:buNone/>
            </a:pPr>
            <a:r>
              <a:rPr lang="ru-RU" sz="28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Современный учитель готов к развитию функциональной грамотности в </a:t>
            </a: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учебной деятельности, 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если он: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владеет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основными понятиями, связанными с функциональной грамотностью</a:t>
            </a:r>
            <a:endParaRPr lang="ru-RU" sz="20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владеет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практиками формирования и оценки функциональной грамотности (различает процессы формирования и оценки функциональной грамотности)</a:t>
            </a:r>
            <a:endParaRPr lang="ru-RU" sz="20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понимает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роль учебных задач как средства формирования функциональной грамотности</a:t>
            </a:r>
            <a:endParaRPr lang="ru-RU" sz="20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умеет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отбирать / разрабатывать учебные задания для формирования и оценки естественнонаучной грамотности, как части функциональной грамотности</a:t>
            </a:r>
            <a:endParaRPr lang="ru-RU" sz="20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владеет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практиками развивающего обучения (работа в группах, проектная и исследовательская деятельность и др.)</a:t>
            </a:r>
            <a:endParaRPr lang="ru-RU" sz="20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владеет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технологией формирующего оценивания с учетом </a:t>
            </a:r>
            <a:r>
              <a:rPr lang="ru-RU" sz="2000" b="1" dirty="0" err="1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критериально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-уровневого подхода</a:t>
            </a:r>
            <a:endParaRPr lang="ru-RU" sz="20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умеет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работать в команде учителей, организуя </a:t>
            </a:r>
            <a:r>
              <a:rPr lang="ru-RU" sz="2000" b="1" dirty="0" err="1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межпредметное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 взаимодействие</a:t>
            </a:r>
            <a:endParaRPr lang="ru-RU" sz="20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2400" b="1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6361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Формирование 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 оценка 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естественно-научной  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грамотности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Каждый учитель должен проанализировать систему заданий, которые он планирует использовать в учебном процессе.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Важно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задать себе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вопросы: 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Какие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задания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способствуют формированию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функциональной грамотности?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Сколько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таких заданий в учебниках и задачниках, по которым я работаю?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Достаточно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ли их количества для формирования прочного уровня функциональной грамотности?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96080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Задания </a:t>
            </a:r>
            <a:r>
              <a:rPr lang="ru-RU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 оцениванию и формированию естественнонаучной грамотности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spc="-10" dirty="0" smtClean="0">
                <a:latin typeface="Times New Roman"/>
                <a:ea typeface="Calibri"/>
                <a:cs typeface="Times New Roman"/>
              </a:rPr>
              <a:t>Использование </a:t>
            </a:r>
            <a:r>
              <a:rPr lang="ru-RU" sz="3200" spc="-10" dirty="0">
                <a:latin typeface="Times New Roman"/>
                <a:ea typeface="Calibri"/>
                <a:cs typeface="Times New Roman"/>
              </a:rPr>
              <a:t>в работе </a:t>
            </a:r>
            <a:r>
              <a:rPr lang="ru-RU" sz="32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сборников, содержащих  </a:t>
            </a:r>
            <a:r>
              <a:rPr lang="ru-RU" sz="3200" dirty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обучающие и тренировочные </a:t>
            </a:r>
            <a:r>
              <a:rPr lang="ru-RU" sz="3200" dirty="0" smtClean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задания</a:t>
            </a:r>
            <a:r>
              <a:rPr lang="ru-RU" sz="3200" dirty="0" smtClean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3200" dirty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охватывающие все содержательные и компетентностные аспекты оценки функциональной грамотности </a:t>
            </a:r>
            <a:r>
              <a:rPr lang="ru-RU" sz="3200" dirty="0" smtClean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, развёрнутые </a:t>
            </a:r>
            <a:r>
              <a:rPr lang="ru-RU" sz="3200" dirty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описания особенностей оценки заданий</a:t>
            </a:r>
            <a:r>
              <a:rPr lang="ru-RU" sz="3200" dirty="0" smtClean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,. </a:t>
            </a:r>
          </a:p>
          <a:p>
            <a:pPr marL="45720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Использование  заданий,  построенных </a:t>
            </a:r>
            <a:r>
              <a:rPr lang="ru-RU" sz="3200" dirty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на основе реальных жизненных </a:t>
            </a:r>
            <a:r>
              <a:rPr lang="ru-RU" sz="3200" dirty="0" smtClean="0">
                <a:solidFill>
                  <a:srgbClr val="404040"/>
                </a:solidFill>
                <a:latin typeface="Times New Roman"/>
                <a:ea typeface="Calibri"/>
                <a:cs typeface="Times New Roman"/>
              </a:rPr>
              <a:t>ситуаций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8149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Использование заданий по оцениванию и формированию естественнонаучной грамотности</a:t>
            </a:r>
            <a: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</a:br>
            <a:r>
              <a:rPr lang="ru-RU" sz="2900" dirty="0" smtClean="0">
                <a:solidFill>
                  <a:prstClr val="black"/>
                </a:solidFill>
              </a:rPr>
              <a:t/>
            </a:r>
            <a:br>
              <a:rPr lang="ru-RU" sz="2900" dirty="0" smtClean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96520" algn="just">
              <a:lnSpc>
                <a:spcPct val="107000"/>
              </a:lnSpc>
              <a:spcBef>
                <a:spcPts val="460"/>
              </a:spcBef>
              <a:spcAft>
                <a:spcPts val="800"/>
              </a:spcAft>
            </a:pPr>
            <a:r>
              <a:rPr lang="ru-RU" sz="3200" spc="-5" dirty="0" smtClean="0">
                <a:latin typeface="Times New Roman"/>
                <a:ea typeface="Calibri"/>
                <a:cs typeface="Times New Roman"/>
              </a:rPr>
              <a:t>Проведение диагностических работ </a:t>
            </a:r>
            <a:r>
              <a:rPr lang="ru-RU" sz="3200" spc="-5" dirty="0">
                <a:latin typeface="Times New Roman"/>
                <a:ea typeface="Calibri"/>
                <a:cs typeface="Times New Roman"/>
              </a:rPr>
              <a:t>для 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оценки 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уровня </a:t>
            </a:r>
            <a:r>
              <a:rPr lang="ru-RU" sz="3200" dirty="0" err="1">
                <a:latin typeface="Times New Roman"/>
                <a:ea typeface="Calibri"/>
                <a:cs typeface="Times New Roman"/>
              </a:rPr>
              <a:t>сформированности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 естественнонаучной грамотности как составляющей функциональной 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грамотности, </a:t>
            </a:r>
            <a:r>
              <a:rPr lang="ru-RU" sz="3200" spc="-5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spc="-5" dirty="0">
                <a:latin typeface="Times New Roman"/>
                <a:ea typeface="Calibri"/>
                <a:cs typeface="Times New Roman"/>
              </a:rPr>
              <a:t>используя электронный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 банк заданий для оценки функциональной грамотности на портале Российская электронная школа (https://fg.resh.edu.ru/functionalliteracy)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52859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Формирование 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 оценка 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функциональной грамотности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уроках работать информацией, представленной в разной форме (рисунок, текст, таблица, график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</a:t>
            </a:r>
          </a:p>
          <a:p>
            <a:pPr marL="661988" indent="-3429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работать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 реальными данными, величинами, единицами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измерений</a:t>
            </a:r>
          </a:p>
          <a:p>
            <a:pPr marL="661988" indent="-3429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поощрять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проявление у учащихся самостоятельности, использования учебного и жизненного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опыта</a:t>
            </a:r>
          </a:p>
          <a:p>
            <a:pPr algn="just">
              <a:lnSpc>
                <a:spcPct val="107000"/>
              </a:lnSpc>
              <a:spcAft>
                <a:spcPts val="45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разрабатывать ,отбирать задачи  и задания по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функциональной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грамотности</a:t>
            </a:r>
          </a:p>
        </p:txBody>
      </p:sp>
    </p:spTree>
    <p:extLst>
      <p:ext uri="{BB962C8B-B14F-4D97-AF65-F5344CB8AC3E}">
        <p14:creationId xmlns:p14="http://schemas.microsoft.com/office/powerpoint/2010/main" val="249761233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Современный учитель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использование заданий на формирование и оценивание функциональной грамотности в образовательной деятельности способствует реализации главного смысла </a:t>
            </a:r>
            <a:r>
              <a:rPr lang="ru-RU" sz="3200" dirty="0" err="1">
                <a:latin typeface="Times New Roman"/>
                <a:ea typeface="Calibri"/>
                <a:cs typeface="Times New Roman"/>
              </a:rPr>
              <a:t>компетентностного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 подхода: 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научить 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учиться и применять приобретенные знания и умения в ситуациях, не похожих на школьные, где эти знания и умения приобретались и 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оценивались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42112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24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                         </a:t>
            </a:r>
            <a:r>
              <a:rPr lang="en-US" sz="2400" b="1" spc="-5" dirty="0" err="1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Компетенция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: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научное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объяснение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явлений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951498"/>
              </p:ext>
            </p:extLst>
          </p:nvPr>
        </p:nvGraphicFramePr>
        <p:xfrm>
          <a:off x="1559496" y="1600200"/>
          <a:ext cx="9577064" cy="46257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0040"/>
                <a:gridCol w="3893031"/>
                <a:gridCol w="5323993"/>
              </a:tblGrid>
              <a:tr h="736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445" marR="196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Оцениваемые</a:t>
                      </a:r>
                      <a:r>
                        <a:rPr lang="en-US" sz="1800" b="1" spc="-10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компетенции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,</a:t>
                      </a:r>
                      <a:r>
                        <a:rPr lang="en-US" sz="1800" b="1" spc="19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0" marR="200025" indent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Характеристика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учебного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задания,</a:t>
                      </a:r>
                      <a:r>
                        <a:rPr lang="ru-RU" sz="1800" b="1" spc="18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направленного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на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формирование/оценку</a:t>
                      </a:r>
                      <a:r>
                        <a:rPr lang="ru-RU" sz="1800" b="1" spc="20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9">
                <a:tc>
                  <a:txBody>
                    <a:bodyPr/>
                    <a:lstStyle/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952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Компетенция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: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научное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объяснение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явлений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455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076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spc="-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Применить соответствующие естественнонаучные знания для объяснения явления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560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spc="-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Предлагается описание достаточно стандартной ситуации, для объяснения которой можно напрямую использовать программный материал.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165">
                <a:tc>
                  <a:txBody>
                    <a:bodyPr/>
                    <a:lstStyle/>
                    <a:p>
                      <a:pPr marL="6477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3632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spc="-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Распознавать, использовать и создавать объяснительные модели и представления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1250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spc="-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Предлагается описание нестандартной ситуации, для которой ученик не имеет готового объяснения. Для получения объяснения она должна быть преобразована (в явном виде или мысленно) или в типовую известную модель или в модель, в которой ясно прослеживаются нужные взаимосвязи.</a:t>
                      </a:r>
                    </a:p>
                    <a:p>
                      <a:pPr marL="64770" marR="105410">
                        <a:lnSpc>
                          <a:spcPct val="108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spc="-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Возможна обратная задача: по представленной модели узнать и описать явление.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9277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893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                               </a:t>
            </a:r>
            <a:r>
              <a:rPr lang="en-US" sz="2400" b="1" spc="-5" dirty="0" err="1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Компетенция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: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научное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объяснение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явлений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52718996"/>
              </p:ext>
            </p:extLst>
          </p:nvPr>
        </p:nvGraphicFramePr>
        <p:xfrm>
          <a:off x="1559496" y="1600200"/>
          <a:ext cx="9577064" cy="486017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0040"/>
                <a:gridCol w="3893031"/>
                <a:gridCol w="5323993"/>
              </a:tblGrid>
              <a:tr h="736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445" marR="196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Оцениваемые</a:t>
                      </a:r>
                      <a:r>
                        <a:rPr lang="en-US" sz="1800" b="1" spc="-10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компетенции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,</a:t>
                      </a:r>
                      <a:r>
                        <a:rPr lang="en-US" sz="1800" b="1" spc="19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0" marR="200025" indent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Характеристика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учебного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задания,</a:t>
                      </a:r>
                      <a:r>
                        <a:rPr lang="ru-RU" sz="1800" b="1" spc="18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направленного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на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формирование/оценку</a:t>
                      </a:r>
                      <a:r>
                        <a:rPr lang="ru-RU" sz="1800" b="1" spc="20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9">
                <a:tc>
                  <a:txBody>
                    <a:bodyPr/>
                    <a:lstStyle/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952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Компетенция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: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научное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объяснение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явлений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4550">
                <a:tc>
                  <a:txBody>
                    <a:bodyPr/>
                    <a:lstStyle/>
                    <a:p>
                      <a:pPr marL="6477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1390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Делать</a:t>
                      </a:r>
                      <a:r>
                        <a:rPr lang="ru-RU" sz="20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научно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обосновывать</a:t>
                      </a:r>
                      <a:r>
                        <a:rPr lang="ru-RU" sz="2000" b="1" spc="1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прогнозы о</a:t>
                      </a:r>
                      <a:r>
                        <a:rPr lang="ru-RU" sz="2000" b="1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протекании</a:t>
                      </a:r>
                      <a:r>
                        <a:rPr lang="ru-RU" sz="2000" b="1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процесса</a:t>
                      </a:r>
                      <a:r>
                        <a:rPr lang="ru-RU" sz="2000" b="1" spc="13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или</a:t>
                      </a:r>
                      <a:r>
                        <a:rPr lang="ru-RU" sz="20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явления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819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Предлагается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основе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понимания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механизма</a:t>
                      </a:r>
                      <a:r>
                        <a:rPr lang="ru-RU" sz="2000" b="1" spc="24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(или</a:t>
                      </a:r>
                      <a:r>
                        <a:rPr lang="ru-RU" sz="20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причин)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явления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или</a:t>
                      </a:r>
                      <a:r>
                        <a:rPr lang="ru-RU" sz="20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процесса обосновать</a:t>
                      </a:r>
                      <a:r>
                        <a:rPr lang="ru-RU" sz="2000" b="1" spc="15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дальнейшее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событий.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165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3683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Объяснять</a:t>
                      </a:r>
                      <a:r>
                        <a:rPr lang="ru-RU" sz="20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принцип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действия</a:t>
                      </a:r>
                      <a:r>
                        <a:rPr lang="ru-RU" sz="2000" b="1" spc="1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технического</a:t>
                      </a:r>
                      <a:r>
                        <a:rPr lang="ru-RU" sz="2000" b="1" spc="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устройства или технологии.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 marR="3683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 marR="3683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344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Предлагается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объяснить,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каких научных</a:t>
                      </a:r>
                      <a:r>
                        <a:rPr lang="ru-RU" sz="2000" b="1" spc="2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знаниях</a:t>
                      </a:r>
                      <a:r>
                        <a:rPr lang="ru-RU" sz="2000" b="1" spc="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основана работа описанного</a:t>
                      </a:r>
                      <a:r>
                        <a:rPr lang="ru-RU" sz="2000" b="1" spc="19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технического</a:t>
                      </a:r>
                      <a:r>
                        <a:rPr lang="ru-RU" sz="2000" b="1" spc="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устройства</a:t>
                      </a:r>
                      <a:r>
                        <a:rPr lang="ru-RU" sz="2000" b="1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или</a:t>
                      </a:r>
                      <a:r>
                        <a:rPr lang="ru-RU" sz="20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технологии.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96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                               </a:t>
            </a:r>
            <a:r>
              <a:rPr lang="en-US" sz="2400" b="1" spc="-5" dirty="0" err="1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Компетенция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: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научное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объяснение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явлений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ПРИМЕР ЗАДАНИЯ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1752836"/>
            <a:ext cx="6096000" cy="43075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b="1" dirty="0" smtClean="0">
              <a:latin typeface="Times New Roman"/>
              <a:ea typeface="Calibri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Aharoni" panose="02010803020104030203" pitchFamily="2" charset="-79"/>
              </a:rPr>
              <a:t>КАРИЕС </a:t>
            </a:r>
            <a:r>
              <a:rPr lang="ru-RU" b="1" dirty="0">
                <a:latin typeface="Times New Roman"/>
                <a:ea typeface="Calibri"/>
                <a:cs typeface="Aharoni" panose="02010803020104030203" pitchFamily="2" charset="-79"/>
              </a:rPr>
              <a:t>ЗУБОВ</a:t>
            </a:r>
            <a:endParaRPr lang="ru-RU" sz="1400" b="1" dirty="0">
              <a:latin typeface="Calibri"/>
              <a:ea typeface="Calibri"/>
              <a:cs typeface="Aharoni" panose="02010803020104030203" pitchFamily="2" charset="-79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Aharoni" panose="02010803020104030203" pitchFamily="2" charset="-79"/>
              </a:rPr>
              <a:t>Бактерии, живущие у нас во рту, являются причиной кариеса зубов. Кариес стал проблемой с начала 18 века, когда сахар стал доступным благодаря увеличению его производства из сахарного тростника. В настоящее время мы многое знаем о кариесе. Например:</a:t>
            </a:r>
            <a:endParaRPr lang="ru-RU" sz="2000" b="1" dirty="0">
              <a:latin typeface="Calibri"/>
              <a:ea typeface="Calibri"/>
              <a:cs typeface="Aharoni" panose="02010803020104030203" pitchFamily="2" charset="-79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Aharoni" panose="02010803020104030203" pitchFamily="2" charset="-79"/>
              </a:rPr>
              <a:t>• Бактерии, которые являются причиной кариеса, питаются сахаром.</a:t>
            </a:r>
            <a:endParaRPr lang="ru-RU" sz="2000" b="1" dirty="0">
              <a:latin typeface="Calibri"/>
              <a:ea typeface="Calibri"/>
              <a:cs typeface="Aharoni" panose="02010803020104030203" pitchFamily="2" charset="-79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Aharoni" panose="02010803020104030203" pitchFamily="2" charset="-79"/>
              </a:rPr>
              <a:t>• Сахар превращается в кислоту.</a:t>
            </a:r>
            <a:endParaRPr lang="ru-RU" sz="2000" b="1" dirty="0">
              <a:latin typeface="Calibri"/>
              <a:ea typeface="Calibri"/>
              <a:cs typeface="Aharoni" panose="02010803020104030203" pitchFamily="2" charset="-79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Aharoni" panose="02010803020104030203" pitchFamily="2" charset="-79"/>
              </a:rPr>
              <a:t>• Кислота повреждает поверхность зубов.</a:t>
            </a:r>
            <a:endParaRPr lang="ru-RU" sz="2000" b="1" dirty="0">
              <a:latin typeface="Calibri"/>
              <a:ea typeface="Calibri"/>
              <a:cs typeface="Aharoni" panose="02010803020104030203" pitchFamily="2" charset="-79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Aharoni" panose="02010803020104030203" pitchFamily="2" charset="-79"/>
              </a:rPr>
              <a:t>• Чистка зубов помогает предотвратить кариес.</a:t>
            </a:r>
            <a:endParaRPr lang="ru-RU" sz="2000" b="1" dirty="0">
              <a:effectLst/>
              <a:latin typeface="Calibri"/>
              <a:ea typeface="Calibri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538718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                               </a:t>
            </a:r>
            <a:r>
              <a:rPr lang="en-US" sz="2400" b="1" spc="-5" dirty="0" err="1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Компетенция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: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научное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объяснение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явлений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ПРИМЕР ЗАДАНИЯ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1752836"/>
            <a:ext cx="6096000" cy="6651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b="1" dirty="0" smtClean="0">
              <a:solidFill>
                <a:prstClr val="black"/>
              </a:solidFill>
              <a:latin typeface="Times New Roman"/>
              <a:ea typeface="Calibri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КАРИЕС ЗУБОВ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8" name="Рисунок 7" descr="D:\Мои документы\ЕНГ 2020\Без имени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2543175"/>
            <a:ext cx="4629150" cy="1771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95077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                               </a:t>
            </a:r>
            <a:r>
              <a:rPr lang="en-US" sz="2400" b="1" spc="-5" dirty="0" err="1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Компетенция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: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научное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объяснение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явлений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ПРИМЕР ЗАДАНИЯ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1752836"/>
            <a:ext cx="6096000" cy="6651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b="1" dirty="0" smtClean="0">
              <a:solidFill>
                <a:prstClr val="black"/>
              </a:solidFill>
              <a:latin typeface="Times New Roman"/>
              <a:ea typeface="Calibri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КАРИЕС ЗУБОВ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03412" y="863747"/>
            <a:ext cx="10981220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b="1" u="sng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b="1" u="sng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b="1" u="sng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b="1" u="sng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u="sng" dirty="0" smtClean="0">
                <a:latin typeface="Times New Roman"/>
                <a:ea typeface="Calibri"/>
                <a:cs typeface="Times New Roman"/>
              </a:rPr>
              <a:t>Вопрос  1</a:t>
            </a:r>
            <a:endParaRPr lang="ru-RU" sz="1400" dirty="0" smtClean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Какова роль бактерий при кариесе зубов?</a:t>
            </a:r>
            <a:endParaRPr lang="ru-RU" sz="14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Бактерии вырабатывают эмаль.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 Бактерии вырабатывают сахар.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 Бактерии вырабатывают минералы.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 Бактерии вырабатывают кислоту.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ОЦЕНКА ВЫПОЛНЕНИЯ ЗАДАНИЯ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Ответ принимается полностью – 1 балл.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Г. Бактерии вырабатывают кислоту.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Ответ не принимается – 0 баллов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Другие ответы/Ответ отсутствует.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/>
                <a:ea typeface="Calibri"/>
                <a:cs typeface="Times New Roman"/>
              </a:rPr>
              <a:t>Тип вопроса: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с выбором ответа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/>
                <a:ea typeface="Calibri"/>
                <a:cs typeface="Times New Roman"/>
              </a:rPr>
              <a:t>Компетенция: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использование научных доказательств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/>
                <a:ea typeface="Calibri"/>
                <a:cs typeface="Times New Roman"/>
              </a:rPr>
              <a:t>Содержание: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естественнонаучные объяснения (знание о науке)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/>
                <a:ea typeface="Calibri"/>
                <a:cs typeface="Times New Roman"/>
              </a:rPr>
              <a:t>Область применения: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здоровье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/>
                <a:ea typeface="Calibri"/>
                <a:cs typeface="Times New Roman"/>
              </a:rPr>
              <a:t>Контекст: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личностный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76674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2800" b="1" dirty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КПК «Формирование и оценка </a:t>
            </a:r>
            <a:br>
              <a:rPr lang="ru-RU" sz="2800" b="1" dirty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</a:br>
            <a:r>
              <a:rPr lang="ru-RU" sz="2800" b="1" dirty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функциональной </a:t>
            </a:r>
            <a:r>
              <a:rPr lang="ru-RU" sz="2800" b="1" dirty="0" smtClean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грамотности»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ru-RU" sz="1800" b="1" dirty="0" smtClean="0">
              <a:latin typeface="TimesNewRomanPSMT"/>
            </a:endParaRPr>
          </a:p>
          <a:p>
            <a:pPr algn="just"/>
            <a:r>
              <a:rPr lang="ru-RU" sz="2400" b="1" dirty="0" smtClean="0">
                <a:latin typeface="TimesNewRomanPSMT"/>
              </a:rPr>
              <a:t>Знать </a:t>
            </a:r>
            <a:r>
              <a:rPr lang="ru-RU" sz="2400" b="1" dirty="0" smtClean="0">
                <a:latin typeface="TimesNewRomanPSMT"/>
              </a:rPr>
              <a:t>понятия: </a:t>
            </a:r>
            <a:r>
              <a:rPr lang="ru-RU" sz="2400" dirty="0" smtClean="0">
                <a:latin typeface="TimesNewRomanPSMT"/>
              </a:rPr>
              <a:t>«функциональная </a:t>
            </a:r>
            <a:r>
              <a:rPr lang="ru-RU" sz="2400" dirty="0" smtClean="0">
                <a:latin typeface="TimesNewRomanPSMT"/>
              </a:rPr>
              <a:t>грамотность» и </a:t>
            </a:r>
            <a:r>
              <a:rPr lang="ru-RU" sz="2400" dirty="0">
                <a:latin typeface="TimesNewRomanPSMT"/>
              </a:rPr>
              <a:t>«</a:t>
            </a:r>
            <a:r>
              <a:rPr lang="ru-RU" sz="2400" dirty="0" smtClean="0">
                <a:latin typeface="TimesNewRomanPSMT"/>
              </a:rPr>
              <a:t>академическая грамотность» ,  </a:t>
            </a:r>
            <a:r>
              <a:rPr lang="ru-RU" sz="2400" dirty="0">
                <a:latin typeface="TimesNewRomanPSMT"/>
              </a:rPr>
              <a:t>отличия </a:t>
            </a:r>
            <a:r>
              <a:rPr lang="ru-RU" sz="2400" dirty="0" smtClean="0">
                <a:latin typeface="TimesNewRomanPSMT"/>
              </a:rPr>
              <a:t>этих видов </a:t>
            </a:r>
            <a:r>
              <a:rPr lang="ru-RU" sz="2400" dirty="0">
                <a:latin typeface="TimesNewRomanPSMT"/>
              </a:rPr>
              <a:t>грамотности</a:t>
            </a:r>
          </a:p>
          <a:p>
            <a:pPr algn="just"/>
            <a:r>
              <a:rPr lang="ru-RU" sz="2400" b="1" dirty="0">
                <a:latin typeface="TimesNewRomanPSMT"/>
              </a:rPr>
              <a:t>Знать </a:t>
            </a:r>
            <a:r>
              <a:rPr lang="ru-RU" sz="2400" b="1" dirty="0" smtClean="0">
                <a:latin typeface="TimesNewRomanPSMT"/>
              </a:rPr>
              <a:t>компоненты </a:t>
            </a:r>
            <a:r>
              <a:rPr lang="ru-RU" sz="2400" dirty="0" smtClean="0">
                <a:latin typeface="TimesNewRomanPSMT"/>
              </a:rPr>
              <a:t>функциональной </a:t>
            </a:r>
            <a:r>
              <a:rPr lang="ru-RU" sz="2400" dirty="0" smtClean="0">
                <a:latin typeface="TimesNewRomanPSMT"/>
              </a:rPr>
              <a:t>грамотности и </a:t>
            </a:r>
            <a:r>
              <a:rPr lang="ru-RU" sz="2400" dirty="0">
                <a:latin typeface="TimesNewRomanPSMT"/>
              </a:rPr>
              <a:t>уровни </a:t>
            </a:r>
            <a:r>
              <a:rPr lang="ru-RU" sz="2400" dirty="0" smtClean="0">
                <a:latin typeface="TimesNewRomanPSMT"/>
              </a:rPr>
              <a:t>их </a:t>
            </a:r>
            <a:r>
              <a:rPr lang="ru-RU" sz="2400" dirty="0" err="1" smtClean="0">
                <a:latin typeface="TimesNewRomanPSMT"/>
              </a:rPr>
              <a:t>сформированности</a:t>
            </a:r>
            <a:endParaRPr lang="ru-RU" sz="2400" dirty="0">
              <a:latin typeface="TimesNewRomanPSMT"/>
            </a:endParaRPr>
          </a:p>
          <a:p>
            <a:pPr algn="just"/>
            <a:r>
              <a:rPr lang="ru-RU" sz="2400" b="1" dirty="0">
                <a:latin typeface="TimesNewRomanPSMT"/>
              </a:rPr>
              <a:t>Знать </a:t>
            </a:r>
            <a:r>
              <a:rPr lang="ru-RU" sz="2400" b="1" dirty="0" smtClean="0">
                <a:latin typeface="TimesNewRomanPSMT"/>
              </a:rPr>
              <a:t>структуру </a:t>
            </a:r>
            <a:r>
              <a:rPr lang="ru-RU" sz="2400" b="1" dirty="0" smtClean="0">
                <a:latin typeface="TimesNewRomanPSMT"/>
              </a:rPr>
              <a:t>заданий, направленных  </a:t>
            </a:r>
            <a:r>
              <a:rPr lang="ru-RU" sz="2400" b="1" dirty="0" smtClean="0">
                <a:latin typeface="TimesNewRomanPSMT"/>
              </a:rPr>
              <a:t>на формирование и оценку функциональной грамотности</a:t>
            </a:r>
            <a:endParaRPr lang="ru-RU" sz="2400" b="1" dirty="0">
              <a:latin typeface="TimesNewRomanPSMT"/>
            </a:endParaRPr>
          </a:p>
          <a:p>
            <a:pPr algn="just"/>
            <a:r>
              <a:rPr lang="ru-RU" sz="2400" b="1" dirty="0">
                <a:latin typeface="TimesNewRomanPSMT"/>
              </a:rPr>
              <a:t>Знать </a:t>
            </a:r>
            <a:r>
              <a:rPr lang="ru-RU" sz="2400" b="1" dirty="0" smtClean="0">
                <a:latin typeface="TimesNewRomanPSMT"/>
              </a:rPr>
              <a:t>особенности оценивания </a:t>
            </a:r>
            <a:r>
              <a:rPr lang="ru-RU" sz="2400" dirty="0" smtClean="0">
                <a:latin typeface="TimesNewRomanPSMT"/>
              </a:rPr>
              <a:t>заданий на формирование функциональной грамотности</a:t>
            </a:r>
            <a:endParaRPr lang="ru-RU" sz="2400" dirty="0"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2851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                               </a:t>
            </a:r>
            <a:r>
              <a:rPr lang="en-US" sz="2400" b="1" spc="-5" dirty="0" err="1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Компетенция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: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научное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объяснение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явлений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ПРИМЕР ЗАДАНИЯ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1752836"/>
            <a:ext cx="6096000" cy="6651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b="1" dirty="0" smtClean="0">
              <a:solidFill>
                <a:prstClr val="black"/>
              </a:solidFill>
              <a:latin typeface="Times New Roman"/>
              <a:ea typeface="Calibri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КАРИЕС ЗУБОВ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11624" y="2938289"/>
            <a:ext cx="6432376" cy="3813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u="sng" dirty="0">
                <a:latin typeface="Times New Roman"/>
                <a:ea typeface="Calibri"/>
                <a:cs typeface="Times New Roman"/>
              </a:rPr>
              <a:t>Вопрос  2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На графике показано потребление сахара и число случаев кариеса в разных странах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" name="Рисунок 9" descr="D:\Мои документы\ЕНГ 2020\Без имени 1.png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61048"/>
            <a:ext cx="6432376" cy="29969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76674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                               </a:t>
            </a:r>
            <a:r>
              <a:rPr lang="en-US" sz="2400" b="1" spc="-5" dirty="0" err="1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Компетенция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: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научное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объяснение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явлений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Каждая страна на графике представлена точкой.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Какое из следующих высказываний подтверждается </a:t>
            </a:r>
            <a:r>
              <a:rPr lang="ru-RU" sz="2400" b="1" i="1" dirty="0">
                <a:latin typeface="Times New Roman"/>
                <a:ea typeface="Calibri"/>
                <a:cs typeface="Times New Roman"/>
              </a:rPr>
              <a:t>данными, приведенными на графике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?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В некоторых странах люди чистят зубы чаще, чем в других странах.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Чем больше люди едят сахара, тем более вероятно, что у них будет кариес.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В последние годы во многих странах увеличилась частота заболеваний кариесом.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В последние годы во многих странах потребление сахара увеличилось.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11624" y="2938289"/>
            <a:ext cx="6432376" cy="292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9936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                               </a:t>
            </a:r>
            <a:r>
              <a:rPr lang="en-US" sz="2400" b="1" spc="-5" dirty="0" err="1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Компетенция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: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научное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объяснение</a:t>
            </a:r>
            <a:r>
              <a:rPr lang="en-US" sz="2400" b="1" spc="-5" dirty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en-US" sz="2400" b="1" spc="-5" dirty="0" err="1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явлений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ПРИМЕР ЗАДАНИЯ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1752836"/>
            <a:ext cx="6096000" cy="6651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b="1" dirty="0" smtClean="0">
              <a:solidFill>
                <a:prstClr val="black"/>
              </a:solidFill>
              <a:latin typeface="Times New Roman"/>
              <a:ea typeface="Calibri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Aharoni" panose="02010803020104030203" pitchFamily="2" charset="-79"/>
              </a:rPr>
              <a:t>КАРИЕС ЗУБОВ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11624" y="2938289"/>
            <a:ext cx="6432376" cy="3813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u="sng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Вопрос  2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На графике показано потребление сахара и число случаев кариеса в разных странах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10" name="Рисунок 9" descr="D:\Мои документы\ЕНГ 2020\Без имени 1.png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61048"/>
            <a:ext cx="6432376" cy="29969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9936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2400" b="1" dirty="0">
                <a:solidFill>
                  <a:schemeClr val="tx1"/>
                </a:solidFill>
              </a:rPr>
              <a:t>Компетенция: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понимание </a:t>
            </a:r>
            <a:r>
              <a:rPr lang="ru-RU" sz="2400" b="1" dirty="0">
                <a:solidFill>
                  <a:schemeClr val="tx1"/>
                </a:solidFill>
              </a:rPr>
              <a:t>особенностей естественнонаучного исследования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34425666"/>
              </p:ext>
            </p:extLst>
          </p:nvPr>
        </p:nvGraphicFramePr>
        <p:xfrm>
          <a:off x="1559496" y="1600200"/>
          <a:ext cx="9577064" cy="464018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0040"/>
                <a:gridCol w="3893031"/>
                <a:gridCol w="5323993"/>
              </a:tblGrid>
              <a:tr h="736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445" marR="196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Оцениваемые</a:t>
                      </a:r>
                      <a:r>
                        <a:rPr lang="en-US" sz="1800" b="1" spc="-10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компетенции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,</a:t>
                      </a:r>
                      <a:r>
                        <a:rPr lang="en-US" sz="1800" b="1" spc="19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0" marR="200025" indent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Характеристика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учебного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задания,</a:t>
                      </a:r>
                      <a:r>
                        <a:rPr lang="ru-RU" sz="1800" b="1" spc="18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направленного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на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формирование/оценку</a:t>
                      </a:r>
                      <a:r>
                        <a:rPr lang="ru-RU" sz="1800" b="1" spc="20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9">
                <a:tc>
                  <a:txBody>
                    <a:bodyPr/>
                    <a:lstStyle/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952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455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565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Распознавать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</a:t>
                      </a:r>
                      <a:r>
                        <a:rPr lang="ru-RU" sz="1800" b="1" spc="1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формулировать</a:t>
                      </a:r>
                      <a:r>
                        <a:rPr lang="ru-RU" sz="1800" b="1" spc="13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цель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данного</a:t>
                      </a:r>
                      <a:r>
                        <a:rPr lang="ru-RU" sz="1800" b="1" spc="-1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исследования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1060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По краткому</a:t>
                      </a:r>
                      <a:r>
                        <a:rPr lang="ru-RU" sz="1800" b="1" spc="-2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описанию</a:t>
                      </a:r>
                      <a:r>
                        <a:rPr lang="ru-RU" sz="1800" b="1" spc="-10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хода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исследования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или</a:t>
                      </a:r>
                      <a:r>
                        <a:rPr lang="ru-RU" sz="1800" b="1" spc="16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действий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исследователей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предлагается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четко</a:t>
                      </a:r>
                      <a:r>
                        <a:rPr lang="ru-RU" sz="1800" b="1" spc="24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сформулировать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его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цель.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165">
                <a:tc>
                  <a:txBody>
                    <a:bodyPr/>
                    <a:lstStyle/>
                    <a:p>
                      <a:pPr marL="6477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806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Предлагать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или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оценивать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способ</a:t>
                      </a:r>
                      <a:r>
                        <a:rPr lang="ru-RU" sz="1800" b="1" spc="14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научного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исследования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данного</a:t>
                      </a:r>
                      <a:r>
                        <a:rPr lang="ru-RU" sz="1800" b="1" spc="18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вопроса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3622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По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описанию</a:t>
                      </a:r>
                      <a:r>
                        <a:rPr lang="ru-RU" sz="1800" b="1" spc="-10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проблемы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предлагается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кратко</a:t>
                      </a:r>
                      <a:r>
                        <a:rPr lang="ru-RU" sz="1800" b="1" spc="23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сформулировать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или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оценить идею</a:t>
                      </a:r>
                      <a:r>
                        <a:rPr lang="ru-RU" sz="1800" b="1" spc="14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исследования,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направленного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на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ее решение,</a:t>
                      </a:r>
                      <a:r>
                        <a:rPr lang="ru-RU" sz="1800" b="1" spc="23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и/или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описать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основные этапы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такого</a:t>
                      </a:r>
                      <a:r>
                        <a:rPr lang="ru-RU" sz="1800" b="1" spc="19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исследования.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9277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476672"/>
            <a:ext cx="1151204" cy="72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044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2400" b="1" dirty="0" smtClean="0">
                <a:solidFill>
                  <a:schemeClr val="tx1"/>
                </a:solidFill>
              </a:rPr>
              <a:t>Кодификатор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для </a:t>
            </a:r>
            <a:r>
              <a:rPr lang="ru-RU" sz="2400" b="1" dirty="0">
                <a:solidFill>
                  <a:schemeClr val="tx1"/>
                </a:solidFill>
              </a:rPr>
              <a:t>разработки и оценки выполнения заданий по </a:t>
            </a:r>
            <a:r>
              <a:rPr lang="ru-RU" sz="2400" b="1" dirty="0" smtClean="0">
                <a:solidFill>
                  <a:schemeClr val="tx1"/>
                </a:solidFill>
              </a:rPr>
              <a:t>ЕНГ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7206153"/>
              </p:ext>
            </p:extLst>
          </p:nvPr>
        </p:nvGraphicFramePr>
        <p:xfrm>
          <a:off x="1559496" y="1600200"/>
          <a:ext cx="9577064" cy="546105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0040"/>
                <a:gridCol w="3893031"/>
                <a:gridCol w="5323993"/>
              </a:tblGrid>
              <a:tr h="736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445" marR="196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Оцениваемые</a:t>
                      </a:r>
                      <a:r>
                        <a:rPr lang="en-US" sz="1800" b="1" spc="-10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компетенции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,</a:t>
                      </a:r>
                      <a:r>
                        <a:rPr lang="en-US" sz="1800" b="1" spc="19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0" marR="200025" indent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Характеристика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учебного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задания,</a:t>
                      </a:r>
                      <a:r>
                        <a:rPr lang="ru-RU" sz="1800" b="1" spc="18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направленного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на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формирование/оценку</a:t>
                      </a:r>
                      <a:r>
                        <a:rPr lang="ru-RU" sz="1800" b="1" spc="20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9">
                <a:tc>
                  <a:txBody>
                    <a:bodyPr/>
                    <a:lstStyle/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952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-5" dirty="0" smtClean="0">
                          <a:effectLst/>
                          <a:latin typeface="Times New Roman"/>
                          <a:ea typeface="Calibri"/>
                        </a:rPr>
                        <a:t>Компетенция: интерпретация данных и использование научных доказательств для получения выводов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455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31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Выдвигать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объяснительные</a:t>
                      </a:r>
                      <a:r>
                        <a:rPr lang="ru-RU" sz="1600" b="1" spc="18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гипотезы</a:t>
                      </a:r>
                      <a:r>
                        <a:rPr lang="ru-RU" sz="1600" b="1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предлагать способы</a:t>
                      </a:r>
                      <a:r>
                        <a:rPr lang="ru-RU" sz="1600" b="1" spc="1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их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проверки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774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Предлагается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не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просто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сформулировать</a:t>
                      </a:r>
                      <a:r>
                        <a:rPr lang="ru-RU" sz="1600" b="1" spc="2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гипотезы,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объясняющие описанное явление,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</a:t>
                      </a:r>
                      <a:r>
                        <a:rPr lang="ru-RU" sz="1600" b="1" spc="1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обязательно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предложить</a:t>
                      </a:r>
                      <a:r>
                        <a:rPr lang="ru-RU" sz="16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возможные</a:t>
                      </a:r>
                      <a:r>
                        <a:rPr lang="ru-RU" sz="1600" b="1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способы</a:t>
                      </a:r>
                      <a:r>
                        <a:rPr lang="ru-RU" sz="1600" b="1" spc="25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их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проверки.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 marR="205105">
                        <a:lnSpc>
                          <a:spcPct val="107000"/>
                        </a:lnSpc>
                        <a:spcBef>
                          <a:spcPts val="805"/>
                        </a:spcBef>
                        <a:spcAft>
                          <a:spcPts val="0"/>
                        </a:spcAft>
                      </a:pP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Набор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гипотез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может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предлагаться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самом</a:t>
                      </a:r>
                      <a:r>
                        <a:rPr lang="ru-RU" sz="1600" b="1" spc="1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задании,</a:t>
                      </a:r>
                      <a:r>
                        <a:rPr lang="ru-RU" sz="1600" b="1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тогда</a:t>
                      </a:r>
                      <a:r>
                        <a:rPr lang="ru-RU" sz="16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учащийся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должен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предложить</a:t>
                      </a:r>
                      <a:r>
                        <a:rPr lang="ru-RU" sz="1600" b="1" spc="2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только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способы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проверки.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165">
                <a:tc>
                  <a:txBody>
                    <a:bodyPr/>
                    <a:lstStyle/>
                    <a:p>
                      <a:pPr marL="6477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1206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Описывать</a:t>
                      </a:r>
                      <a:r>
                        <a:rPr lang="ru-RU" sz="1600" b="1" spc="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оценивать способы,</a:t>
                      </a:r>
                      <a:r>
                        <a:rPr lang="ru-RU" sz="1600" b="1" spc="17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которые</a:t>
                      </a: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используют</a:t>
                      </a:r>
                      <a:r>
                        <a:rPr lang="ru-RU" sz="1600" b="1" spc="2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учёные,</a:t>
                      </a:r>
                      <a:r>
                        <a:rPr lang="ru-RU" sz="1600" b="1" spc="11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чтобы</a:t>
                      </a: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обеспечить</a:t>
                      </a:r>
                      <a:r>
                        <a:rPr lang="ru-RU" sz="1600" b="1" spc="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надёжность</a:t>
                      </a:r>
                      <a:r>
                        <a:rPr lang="ru-RU" sz="1600" b="1" spc="16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данных </a:t>
                      </a: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достоверность</a:t>
                      </a:r>
                      <a:r>
                        <a:rPr lang="ru-RU" sz="1600" b="1" spc="13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объяснений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1911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Предлагается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охарактеризовать назначение</a:t>
                      </a:r>
                      <a:r>
                        <a:rPr lang="ru-RU" sz="1600" b="1" spc="28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того или</a:t>
                      </a:r>
                      <a:r>
                        <a:rPr lang="ru-RU" sz="1600" b="1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иного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элемента исследования,</a:t>
                      </a:r>
                      <a:r>
                        <a:rPr lang="ru-RU" sz="1600" b="1" spc="1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повышающего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надежность</a:t>
                      </a:r>
                      <a:r>
                        <a:rPr lang="ru-RU" sz="16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результата</a:t>
                      </a:r>
                      <a:r>
                        <a:rPr lang="ru-RU" sz="1600" b="1" spc="2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(контрольная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группа,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контрольный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образец,</a:t>
                      </a:r>
                      <a:r>
                        <a:rPr lang="ru-RU" sz="1600" b="1" spc="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большая статистика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др.)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или: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предлагается</a:t>
                      </a:r>
                      <a:r>
                        <a:rPr lang="ru-RU" sz="1600" b="1" spc="14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выбрать</a:t>
                      </a:r>
                      <a:r>
                        <a:rPr lang="ru-RU" sz="16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более</a:t>
                      </a:r>
                      <a:r>
                        <a:rPr lang="ru-RU" sz="1600" b="1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надежную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стратегию</a:t>
                      </a:r>
                      <a:r>
                        <a:rPr lang="ru-RU" sz="1600" b="1" spc="19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исследования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вопроса.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76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2400" b="1" dirty="0" smtClean="0">
                <a:solidFill>
                  <a:schemeClr val="tx1"/>
                </a:solidFill>
              </a:rPr>
              <a:t>Кодификатор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для </a:t>
            </a:r>
            <a:r>
              <a:rPr lang="ru-RU" sz="2400" b="1" dirty="0">
                <a:solidFill>
                  <a:schemeClr val="tx1"/>
                </a:solidFill>
              </a:rPr>
              <a:t>разработки и оценки выполнения заданий по </a:t>
            </a:r>
            <a:r>
              <a:rPr lang="ru-RU" sz="2400" b="1" dirty="0" smtClean="0">
                <a:solidFill>
                  <a:schemeClr val="tx1"/>
                </a:solidFill>
              </a:rPr>
              <a:t>ЕНГ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90118389"/>
              </p:ext>
            </p:extLst>
          </p:nvPr>
        </p:nvGraphicFramePr>
        <p:xfrm>
          <a:off x="1559496" y="1600200"/>
          <a:ext cx="9577064" cy="528878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0040"/>
                <a:gridCol w="3893031"/>
                <a:gridCol w="5323993"/>
              </a:tblGrid>
              <a:tr h="736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445" marR="196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Оцениваемые</a:t>
                      </a:r>
                      <a:r>
                        <a:rPr lang="en-US" sz="1800" b="1" spc="-10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компетенции</a:t>
                      </a:r>
                      <a:r>
                        <a:rPr lang="en-US" sz="1800" b="1" spc="-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,</a:t>
                      </a:r>
                      <a:r>
                        <a:rPr lang="en-US" sz="1800" b="1" spc="195" dirty="0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b="1" spc="-5" dirty="0" err="1">
                          <a:effectLst/>
                          <a:latin typeface="Aharoni" panose="02010803020104030203" pitchFamily="2" charset="-79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0" marR="200025" indent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Характеристика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учебного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задания,</a:t>
                      </a:r>
                      <a:r>
                        <a:rPr lang="ru-RU" sz="1800" b="1" spc="18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направленного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на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формирование/оценку</a:t>
                      </a:r>
                      <a:r>
                        <a:rPr lang="ru-RU" sz="1800" b="1" spc="20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Aharoni" panose="02010803020104030203" pitchFamily="2" charset="-79"/>
                        </a:rPr>
                        <a:t>умения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9">
                <a:tc>
                  <a:txBody>
                    <a:bodyPr/>
                    <a:lstStyle/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952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-5" dirty="0" smtClean="0">
                          <a:effectLst/>
                          <a:latin typeface="Times New Roman"/>
                          <a:ea typeface="Calibri"/>
                        </a:rPr>
                        <a:t>Компетенция: интерпретация данных и использование научных доказательств для получения выводов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455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01930" indent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Распознавать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допущения,</a:t>
                      </a:r>
                      <a:r>
                        <a:rPr lang="ru-RU" sz="1800" b="1" spc="14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доказательства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рассуждения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</a:t>
                      </a:r>
                      <a:r>
                        <a:rPr lang="ru-RU" sz="1800" b="1" spc="19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научных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текстах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958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Предлагается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выявлять</a:t>
                      </a:r>
                      <a:r>
                        <a:rPr lang="ru-RU" sz="1800" b="1" spc="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формулировать</a:t>
                      </a:r>
                      <a:r>
                        <a:rPr lang="ru-RU" sz="1800" b="1" spc="23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допущения,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которых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строится то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или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иное</a:t>
                      </a:r>
                      <a:r>
                        <a:rPr lang="ru-RU" sz="1800" b="1" spc="13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научное рассуждение,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также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характеризовать</a:t>
                      </a:r>
                      <a:r>
                        <a:rPr lang="ru-RU" sz="1800" b="1" spc="2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сами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типы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научного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текста: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доказательство,</a:t>
                      </a:r>
                      <a:r>
                        <a:rPr lang="ru-RU" sz="1800" b="1" spc="23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рассуждение,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допущение.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165">
                <a:tc>
                  <a:txBody>
                    <a:bodyPr/>
                    <a:lstStyle/>
                    <a:p>
                      <a:pPr marL="6477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39306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Оценивать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научной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точки</a:t>
                      </a:r>
                      <a:r>
                        <a:rPr lang="ru-RU" sz="1800" b="1" spc="10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зрения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аргументы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</a:t>
                      </a:r>
                      <a:r>
                        <a:rPr lang="ru-RU" sz="1800" b="1" spc="1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доказательства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различных</a:t>
                      </a:r>
                      <a:r>
                        <a:rPr lang="ru-RU" sz="1800" b="1" spc="14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источников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1511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Предлагается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оценить</a:t>
                      </a:r>
                      <a:r>
                        <a:rPr lang="ru-RU" sz="1800" b="1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1800" b="1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научной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точки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зрения</a:t>
                      </a:r>
                      <a:r>
                        <a:rPr lang="ru-RU" sz="1800" b="1" spc="20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корректность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800" b="1" spc="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убедительность</a:t>
                      </a:r>
                      <a:r>
                        <a:rPr lang="ru-RU" sz="1800" b="1" spc="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утверждений,</a:t>
                      </a:r>
                      <a:r>
                        <a:rPr lang="ru-RU" sz="1800" b="1" spc="19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содержащихся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различных источниках,</a:t>
                      </a:r>
                      <a:r>
                        <a:rPr lang="ru-RU" sz="1800" b="1" spc="25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например,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научно-популярных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текстах,</a:t>
                      </a:r>
                      <a:r>
                        <a:rPr lang="ru-RU" sz="1800" b="1" spc="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сообщениях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СМИ,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высказываниях</a:t>
                      </a:r>
                      <a:r>
                        <a:rPr lang="ru-RU" sz="1800" b="1" spc="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людей.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76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lvl="0" algn="ctr">
              <a:spcBef>
                <a:spcPts val="70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Calibri"/>
                <a:cs typeface="+mn-cs"/>
              </a:rPr>
              <a:t>КОНТЕКСТЫ ЗАДАНИЙ ПО ЕНГ</a:t>
            </a:r>
            <a:br>
              <a:rPr lang="ru-RU" sz="3200" b="1" dirty="0">
                <a:solidFill>
                  <a:srgbClr val="000000"/>
                </a:solidFill>
                <a:latin typeface="Times New Roman"/>
                <a:ea typeface="Calibri"/>
                <a:cs typeface="+mn-cs"/>
              </a:rPr>
            </a:br>
            <a:endParaRPr lang="ru-RU" sz="3200" b="1" dirty="0">
              <a:solidFill>
                <a:srgbClr val="000000"/>
              </a:solidFill>
              <a:latin typeface="Times New Roman"/>
              <a:ea typeface="Calibri"/>
              <a:cs typeface="+mn-cs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9" name="Объект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prstClr val="black"/>
                </a:solidFill>
                <a:ea typeface="+mj-ea"/>
                <a:cs typeface="+mj-cs"/>
              </a:rPr>
              <a:t>Тематические  области</a:t>
            </a:r>
            <a:r>
              <a:rPr lang="ru-RU" sz="2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ru-RU" sz="2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2400" b="1" dirty="0">
                <a:solidFill>
                  <a:prstClr val="black"/>
                </a:solidFill>
                <a:ea typeface="+mj-ea"/>
                <a:cs typeface="+mj-cs"/>
              </a:rPr>
              <a:t>к которой относится описанная </a:t>
            </a:r>
            <a:br>
              <a:rPr lang="ru-RU" sz="2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2400" b="1" dirty="0">
                <a:solidFill>
                  <a:prstClr val="black"/>
                </a:solidFill>
                <a:ea typeface="+mj-ea"/>
                <a:cs typeface="+mj-cs"/>
              </a:rPr>
              <a:t>в вопросе (задании) проблемная ситуация</a:t>
            </a:r>
            <a:endParaRPr lang="ru-RU" sz="3200" dirty="0">
              <a:latin typeface="Arial"/>
            </a:endParaRPr>
          </a:p>
          <a:p>
            <a:pPr algn="ctr">
              <a:spcAft>
                <a:spcPts val="235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Calibri"/>
              </a:rPr>
              <a:t>здоровье; </a:t>
            </a:r>
            <a:endParaRPr lang="ru-RU" sz="2800" b="1" dirty="0" smtClean="0">
              <a:solidFill>
                <a:srgbClr val="000000"/>
              </a:solidFill>
              <a:latin typeface="Arial"/>
              <a:ea typeface="Calibri"/>
            </a:endParaRPr>
          </a:p>
          <a:p>
            <a:pPr algn="ctr">
              <a:spcAft>
                <a:spcPts val="235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Calibri"/>
              </a:rPr>
              <a:t>природные 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Calibri"/>
              </a:rPr>
              <a:t>ресурсы; </a:t>
            </a:r>
            <a:endParaRPr lang="ru-RU" sz="2800" b="1" dirty="0">
              <a:solidFill>
                <a:srgbClr val="000000"/>
              </a:solidFill>
              <a:latin typeface="Arial"/>
              <a:ea typeface="Calibri"/>
            </a:endParaRPr>
          </a:p>
          <a:p>
            <a:pPr algn="ctr">
              <a:spcAft>
                <a:spcPts val="235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Calibri"/>
              </a:rPr>
              <a:t>окружающая среда; </a:t>
            </a:r>
            <a:endParaRPr lang="ru-RU" sz="2800" b="1" dirty="0">
              <a:solidFill>
                <a:srgbClr val="000000"/>
              </a:solidFill>
              <a:latin typeface="Arial"/>
              <a:ea typeface="Calibri"/>
            </a:endParaRPr>
          </a:p>
          <a:p>
            <a:pPr algn="ctr">
              <a:spcAft>
                <a:spcPts val="235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Calibri"/>
              </a:rPr>
              <a:t>опасности и риски; </a:t>
            </a:r>
            <a:endParaRPr lang="ru-RU" sz="2800" b="1" dirty="0">
              <a:solidFill>
                <a:srgbClr val="000000"/>
              </a:solidFill>
              <a:latin typeface="Arial"/>
              <a:ea typeface="Calibri"/>
            </a:endParaRPr>
          </a:p>
          <a:p>
            <a:pPr algn="ctr"/>
            <a:r>
              <a:rPr lang="ru-RU" sz="3200" b="1" dirty="0">
                <a:latin typeface="Times New Roman"/>
                <a:ea typeface="Calibri"/>
              </a:rPr>
              <a:t>связь науки и технологий</a:t>
            </a:r>
          </a:p>
        </p:txBody>
      </p:sp>
    </p:spTree>
    <p:extLst>
      <p:ext uri="{BB962C8B-B14F-4D97-AF65-F5344CB8AC3E}">
        <p14:creationId xmlns:p14="http://schemas.microsoft.com/office/powerpoint/2010/main" val="35586877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Calibri"/>
                <a:cs typeface="+mn-cs"/>
              </a:rPr>
              <a:t>ПОЗНАВАТЕЛЬНЫЕ УРОВНИ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Calibri"/>
                <a:cs typeface="+mn-cs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Arial"/>
                <a:ea typeface="Calibri"/>
                <a:cs typeface="+mn-cs"/>
              </a:rPr>
            </a:br>
            <a:endParaRPr lang="ru-RU" sz="3200" b="1" dirty="0">
              <a:solidFill>
                <a:srgbClr val="000000"/>
              </a:solidFill>
              <a:latin typeface="Times New Roman"/>
              <a:ea typeface="Calibri"/>
              <a:cs typeface="+mn-cs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9" name="Объект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algn="just">
              <a:spcAft>
                <a:spcPts val="0"/>
              </a:spcAft>
              <a:buFont typeface="Wingdings"/>
              <a:buChar char="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</a:rPr>
              <a:t>Низкий </a:t>
            </a:r>
            <a:endParaRPr lang="ru-RU" sz="2000" dirty="0">
              <a:solidFill>
                <a:srgbClr val="000000"/>
              </a:solidFill>
              <a:latin typeface="Arial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Выполнять одношаговую процедуру, например, распознавать факты, термины, принципы или понятия, или найти единственную точку, содержащую информацию, на графике или в таблице. </a:t>
            </a:r>
            <a:endParaRPr lang="ru-RU" sz="2000" dirty="0">
              <a:solidFill>
                <a:srgbClr val="000000"/>
              </a:solidFill>
              <a:latin typeface="Arial"/>
              <a:ea typeface="Calibri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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</a:rPr>
              <a:t>Средний </a:t>
            </a:r>
            <a:endParaRPr lang="ru-RU" sz="2000" dirty="0">
              <a:solidFill>
                <a:srgbClr val="000000"/>
              </a:solidFill>
              <a:latin typeface="Arial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Использовать и применять понятийное знание для описания или объяснения явлений, выбирать соответствующие процедуры, предполагающие два шага или более, интерпретировать или использовать простые наборы данных в виде таблиц или графиков. </a:t>
            </a:r>
            <a:endParaRPr lang="ru-RU" sz="2000" dirty="0">
              <a:solidFill>
                <a:srgbClr val="000000"/>
              </a:solidFill>
              <a:latin typeface="Arial"/>
              <a:ea typeface="Calibri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"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</a:rPr>
              <a:t>Высокий </a:t>
            </a:r>
            <a:endParaRPr lang="ru-RU" sz="2000" dirty="0">
              <a:solidFill>
                <a:srgbClr val="000000"/>
              </a:solidFill>
              <a:latin typeface="Arial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Анализировать сложную информацию или данные, обобщать или оценивать доказательства, обосновывать, формулировать выводы, учитывая разные источники информации, разрабатывать план или последовательность шагов, ведущих к решению проблемы. </a:t>
            </a:r>
            <a:endParaRPr lang="ru-RU" sz="2000" dirty="0">
              <a:solidFill>
                <a:srgbClr val="000000"/>
              </a:solidFill>
              <a:latin typeface="Arial"/>
              <a:ea typeface="Calibri"/>
            </a:endParaRPr>
          </a:p>
          <a:p>
            <a:pPr marL="0" indent="0" algn="ctr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3200" b="1" dirty="0"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90680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algn="ctr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Открытый банк заданий для оценки ЕНГ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Открытый банк заданий для оценки ЕНГ 7-9 классов, сформированный ФИПИ в рамках Федерального проекта «Развитие банка оценочных средств для проведения всероссийских проверочных работ и формирование банка заданий для оценки естественнонаучной грамотности» является основой для перестройки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учебной деятельности,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разработки частных методик формирования естественнонаучной грамотности в рамках изучения курсов биологии, физики и химии; позволяет акцентировать внимание учителей на необходимости интеграции предметов естественнонаучного цикла  и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предлагает инструмент для диагностики динамики достижения естественнонаучной грамотности в процессе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обучения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366475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424" y="188640"/>
            <a:ext cx="10871200" cy="990600"/>
          </a:xfrm>
        </p:spPr>
        <p:txBody>
          <a:bodyPr/>
          <a:lstStyle/>
          <a:p>
            <a:pPr lvl="0" indent="-319088" algn="ctr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 err="1" smtClean="0">
                <a:solidFill>
                  <a:srgbClr val="000000"/>
                </a:solidFill>
                <a:latin typeface="Arial"/>
                <a:ea typeface="Calibri"/>
              </a:rPr>
              <a:t>Метапредметные</a:t>
            </a:r>
            <a:r>
              <a:rPr lang="ru-RU" sz="2800" b="1" dirty="0" smtClean="0">
                <a:solidFill>
                  <a:srgbClr val="000000"/>
                </a:solidFill>
                <a:latin typeface="Arial"/>
                <a:ea typeface="Calibri"/>
              </a:rPr>
              <a:t> и предметные результаты освоения ООП</a:t>
            </a:r>
            <a:br>
              <a:rPr lang="ru-RU" sz="2800" b="1" dirty="0" smtClean="0">
                <a:solidFill>
                  <a:srgbClr val="000000"/>
                </a:solidFill>
                <a:latin typeface="Arial"/>
                <a:ea typeface="Calibri"/>
              </a:rPr>
            </a:br>
            <a:r>
              <a:rPr lang="ru-RU" sz="3200" b="1" dirty="0">
                <a:solidFill>
                  <a:srgbClr val="000000"/>
                </a:solidFill>
                <a:latin typeface="Times New Roman"/>
                <a:ea typeface="Calibri"/>
                <a:cs typeface="+mn-cs"/>
              </a:rPr>
              <a:t>8 класс</a:t>
            </a:r>
            <a:r>
              <a:rPr lang="ru-RU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  <a:t/>
            </a:r>
            <a:br>
              <a:rPr lang="ru-RU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 eaLnBrk="1" fontAlgn="t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Уровень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оценки (рефлексии) в рамках предметного содержания</a:t>
            </a:r>
            <a:endParaRPr lang="ru-RU" sz="4400" dirty="0">
              <a:latin typeface="Arial"/>
            </a:endParaRPr>
          </a:p>
          <a:p>
            <a:pPr marL="0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оценивает форму и содержание текста в рамках предметного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Calibri"/>
              </a:rPr>
              <a:t>содержания </a:t>
            </a:r>
            <a:endParaRPr lang="ru-RU" sz="4400" dirty="0">
              <a:latin typeface="Arial"/>
            </a:endParaRPr>
          </a:p>
          <a:p>
            <a:pPr marL="0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интерпретирует и оценивает математические данные в контексте лично значимой ситуации </a:t>
            </a:r>
            <a:endParaRPr lang="ru-RU" sz="4400" dirty="0">
              <a:latin typeface="Arial"/>
            </a:endParaRPr>
          </a:p>
          <a:p>
            <a:pPr marL="0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интерпретирует и оценивает личные, местные, национальные, глобальные естественнонаучные проблемы в различном контексте в рамках предметного содержания </a:t>
            </a:r>
            <a:endParaRPr lang="ru-RU" sz="44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241568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3600" b="1" dirty="0" smtClean="0">
                <a:solidFill>
                  <a:srgbClr val="000000"/>
                </a:solidFill>
                <a:latin typeface="ProximaNova-Bold"/>
                <a:ea typeface="+mn-ea"/>
                <a:cs typeface="Aharoni" panose="02010803020104030203" pitchFamily="2" charset="-79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latin typeface="ProximaNova-Bold"/>
                <a:ea typeface="+mn-ea"/>
                <a:cs typeface="Aharoni" panose="02010803020104030203" pitchFamily="2" charset="-79"/>
              </a:rPr>
              <a:t>КПК «Формирование и оценка </a:t>
            </a:r>
            <a:br>
              <a:rPr lang="ru-RU" sz="2800" b="1" dirty="0" smtClean="0">
                <a:solidFill>
                  <a:srgbClr val="000000"/>
                </a:solidFill>
                <a:latin typeface="ProximaNova-Bold"/>
                <a:ea typeface="+mn-ea"/>
                <a:cs typeface="Aharoni" panose="02010803020104030203" pitchFamily="2" charset="-79"/>
              </a:rPr>
            </a:br>
            <a:r>
              <a:rPr lang="ru-RU" sz="2800" b="1" dirty="0" smtClean="0">
                <a:solidFill>
                  <a:srgbClr val="000000"/>
                </a:solidFill>
                <a:latin typeface="ProximaNova-Bold"/>
                <a:ea typeface="+mn-ea"/>
                <a:cs typeface="Aharoni" panose="02010803020104030203" pitchFamily="2" charset="-79"/>
              </a:rPr>
              <a:t>функциональной грамотности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ru-RU" sz="2800" dirty="0" smtClean="0">
              <a:latin typeface="TimesNewRomanPSMT"/>
              <a:cs typeface="Aharoni" panose="02010803020104030203" pitchFamily="2" charset="-79"/>
            </a:endParaRPr>
          </a:p>
          <a:p>
            <a:pPr algn="just"/>
            <a:r>
              <a:rPr lang="ru-RU" sz="2800" dirty="0" smtClean="0">
                <a:latin typeface="TimesNewRomanPSMT"/>
                <a:cs typeface="Aharoni" panose="02010803020104030203" pitchFamily="2" charset="-79"/>
              </a:rPr>
              <a:t>Практические занятия </a:t>
            </a:r>
            <a:r>
              <a:rPr lang="ru-RU" sz="2800" dirty="0" smtClean="0">
                <a:latin typeface="TimesNewRomanPSMT"/>
                <a:cs typeface="Aharoni" panose="02010803020104030203" pitchFamily="2" charset="-79"/>
              </a:rPr>
              <a:t>позволят педагогам разобраться в вопросах </a:t>
            </a:r>
            <a:r>
              <a:rPr lang="ru-RU" sz="2800" dirty="0" smtClean="0">
                <a:latin typeface="TimesNewRomanPSMT"/>
                <a:cs typeface="Aharoni" panose="02010803020104030203" pitchFamily="2" charset="-79"/>
              </a:rPr>
              <a:t>формирования функциональной </a:t>
            </a:r>
            <a:r>
              <a:rPr lang="ru-RU" sz="2800" dirty="0" smtClean="0">
                <a:latin typeface="TimesNewRomanPSMT"/>
                <a:cs typeface="Aharoni" panose="02010803020104030203" pitchFamily="2" charset="-79"/>
              </a:rPr>
              <a:t>грамотности, оценки ее результатов, а также научиться </a:t>
            </a:r>
            <a:r>
              <a:rPr lang="ru-RU" sz="2800" dirty="0" smtClean="0">
                <a:latin typeface="TimesNewRomanPSMT"/>
                <a:cs typeface="Aharoni" panose="02010803020104030203" pitchFamily="2" charset="-79"/>
              </a:rPr>
              <a:t>разрабатывать уроки </a:t>
            </a:r>
            <a:r>
              <a:rPr lang="ru-RU" sz="2800" dirty="0" smtClean="0">
                <a:latin typeface="TimesNewRomanPSMT"/>
                <a:cs typeface="Aharoni" panose="02010803020104030203" pitchFamily="2" charset="-79"/>
              </a:rPr>
              <a:t>с включением в него заданий, направленных на развитие функциональной грамотности </a:t>
            </a:r>
            <a:r>
              <a:rPr lang="ru-RU" sz="2800" dirty="0" smtClean="0">
                <a:latin typeface="TimesNewRomanPSMT"/>
                <a:cs typeface="Aharoni" panose="02010803020104030203" pitchFamily="2" charset="-79"/>
              </a:rPr>
              <a:t>обучающихся</a:t>
            </a:r>
            <a:endParaRPr lang="ru-RU" sz="2800" dirty="0"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7142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lvl="0" indent="-319088" algn="ctr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Calibri"/>
                <a:cs typeface="+mn-cs"/>
              </a:rPr>
              <a:t>9 класс</a:t>
            </a:r>
            <a:r>
              <a:rPr lang="ru-RU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  <a:t/>
            </a:r>
            <a:br>
              <a:rPr lang="ru-RU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</a:b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ctr" eaLnBrk="1" fontAlgn="t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DA1F28"/>
              </a:buClr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Уровень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оценки (рефлексии) в рамках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метапредметного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содержания</a:t>
            </a:r>
            <a:endParaRPr lang="ru-RU" sz="4400" dirty="0">
              <a:solidFill>
                <a:prstClr val="black"/>
              </a:solidFill>
              <a:latin typeface="Arial"/>
            </a:endParaRPr>
          </a:p>
          <a:p>
            <a:pPr marL="0" lvl="0" eaLnBrk="1" fontAlgn="t" hangingPunct="1">
              <a:spcBef>
                <a:spcPts val="0"/>
              </a:spcBef>
              <a:spcAft>
                <a:spcPts val="0"/>
              </a:spcAft>
              <a:buClr>
                <a:srgbClr val="DA1F28"/>
              </a:buClr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оценивает форму и содержание текста в рамках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Calibri"/>
              </a:rPr>
              <a:t>метапредметного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 содержания </a:t>
            </a:r>
            <a:endParaRPr lang="ru-RU" sz="4400" dirty="0">
              <a:solidFill>
                <a:prstClr val="black"/>
              </a:solidFill>
              <a:latin typeface="Arial"/>
            </a:endParaRPr>
          </a:p>
          <a:p>
            <a:pPr marL="0" lvl="0" eaLnBrk="1" fontAlgn="t" hangingPunct="1">
              <a:spcBef>
                <a:spcPts val="0"/>
              </a:spcBef>
              <a:spcAft>
                <a:spcPts val="0"/>
              </a:spcAft>
              <a:buClr>
                <a:srgbClr val="DA1F28"/>
              </a:buClr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интерпретирует и оценивает математические результаты в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Calibri"/>
              </a:rPr>
              <a:t>контексте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национальной или глобальной ситуации </a:t>
            </a:r>
            <a:endParaRPr lang="ru-RU" sz="4400" dirty="0">
              <a:solidFill>
                <a:prstClr val="black"/>
              </a:solidFill>
              <a:latin typeface="Arial"/>
            </a:endParaRPr>
          </a:p>
          <a:p>
            <a:pPr marL="0" lvl="0" eaLnBrk="1" fontAlgn="t" hangingPunct="1">
              <a:spcBef>
                <a:spcPts val="0"/>
              </a:spcBef>
              <a:spcAft>
                <a:spcPts val="0"/>
              </a:spcAft>
              <a:buClr>
                <a:srgbClr val="DA1F28"/>
              </a:buClr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интерпретирует и оценивает, делает выводы и строит прогнозы о личных, местных, национальных, глобальных естественнонаучных проблемах в различном контексте в рамках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Calibri"/>
              </a:rPr>
              <a:t>метапредметного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 содержания </a:t>
            </a:r>
            <a:endParaRPr lang="ru-RU" sz="4400" dirty="0">
              <a:solidFill>
                <a:prstClr val="black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4293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9706864" cy="990600"/>
          </a:xfrm>
        </p:spPr>
        <p:txBody>
          <a:bodyPr/>
          <a:lstStyle/>
          <a:p>
            <a:pPr lvl="0" algn="ctr">
              <a:spcBef>
                <a:spcPts val="700"/>
              </a:spcBef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3200" b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Специфика предметного содержания   </a:t>
            </a:r>
            <a:br>
              <a:rPr lang="ru-RU" sz="3200" b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Обзор </a:t>
            </a:r>
            <a:r>
              <a:rPr lang="ru-RU" sz="3200" dirty="0">
                <a:latin typeface="Times New Roman"/>
                <a:ea typeface="Times New Roman"/>
              </a:rPr>
              <a:t>практик разработки и  включения в рабочие </a:t>
            </a:r>
            <a:r>
              <a:rPr lang="ru-RU" sz="3200" dirty="0" smtClean="0">
                <a:latin typeface="Times New Roman"/>
                <a:ea typeface="Times New Roman"/>
              </a:rPr>
              <a:t>программы , </a:t>
            </a:r>
            <a:r>
              <a:rPr lang="ru-RU" sz="3200" dirty="0">
                <a:latin typeface="Times New Roman"/>
                <a:ea typeface="Times New Roman"/>
              </a:rPr>
              <a:t>календарно-тематическое планирование, </a:t>
            </a:r>
            <a:r>
              <a:rPr lang="ru-RU" sz="3200" dirty="0" smtClean="0">
                <a:latin typeface="Times New Roman"/>
                <a:ea typeface="Times New Roman"/>
              </a:rPr>
              <a:t>программы элективных курсов </a:t>
            </a:r>
            <a:r>
              <a:rPr lang="ru-RU" sz="3200" dirty="0">
                <a:latin typeface="Times New Roman"/>
                <a:ea typeface="Times New Roman"/>
              </a:rPr>
              <a:t>прикладных модулей (тем), </a:t>
            </a:r>
            <a:r>
              <a:rPr lang="ru-RU" sz="3200" dirty="0" smtClean="0">
                <a:latin typeface="Times New Roman"/>
                <a:ea typeface="Times New Roman"/>
              </a:rPr>
              <a:t>по формированию функциональной грамотности, учебных занятий с применением  цифровых </a:t>
            </a:r>
            <a:r>
              <a:rPr lang="ru-RU" sz="3200" dirty="0" smtClean="0">
                <a:latin typeface="Times New Roman"/>
                <a:ea typeface="Times New Roman"/>
              </a:rPr>
              <a:t>лабораторий</a:t>
            </a:r>
            <a:endParaRPr lang="ru-RU" sz="3200" dirty="0">
              <a:latin typeface="Times New Roman"/>
              <a:ea typeface="Times New Roman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540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2400" b="1" dirty="0">
                <a:solidFill>
                  <a:schemeClr val="tx1"/>
                </a:solidFill>
                <a:latin typeface="Fira Sans"/>
                <a:hlinkClick r:id="rId2"/>
              </a:rPr>
              <a:t>Школа современного учителя. Химия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ctr">
              <a:buClr>
                <a:srgbClr val="DA1F28"/>
              </a:buClr>
              <a:buNone/>
            </a:pPr>
            <a:r>
              <a:rPr lang="ru-RU" sz="3600" dirty="0" smtClean="0">
                <a:solidFill>
                  <a:srgbClr val="314190"/>
                </a:solidFill>
                <a:latin typeface="Fira Sans"/>
              </a:rPr>
              <a:t>ОСОБЕННОСТИ ПРИМЕНЕНИЯ ЦИФРОВЫХ ЛАБОРАТОРИЙ НА УРОКАХ </a:t>
            </a:r>
          </a:p>
          <a:p>
            <a:pPr marL="0" lvl="0" indent="0" algn="ctr">
              <a:buClr>
                <a:srgbClr val="DA1F28"/>
              </a:buClr>
              <a:buNone/>
            </a:pPr>
            <a:r>
              <a:rPr lang="ru-RU" sz="3600" dirty="0" smtClean="0">
                <a:solidFill>
                  <a:srgbClr val="314190"/>
                </a:solidFill>
                <a:latin typeface="Fira Sans"/>
              </a:rPr>
              <a:t>ХИМИИ И БИОЛОГИИ</a:t>
            </a:r>
          </a:p>
          <a:p>
            <a:pPr marL="0" lvl="0" indent="0" algn="ctr">
              <a:buClr>
                <a:srgbClr val="DA1F28"/>
              </a:buClr>
              <a:buNone/>
            </a:pPr>
            <a:r>
              <a:rPr lang="ru-RU" sz="3600" dirty="0" smtClean="0">
                <a:solidFill>
                  <a:srgbClr val="314190"/>
                </a:solidFill>
                <a:latin typeface="Fira Sans"/>
              </a:rPr>
              <a:t>ВНЕУРОЧНОЙ ДЕЯТЕЛЬНОСТИ </a:t>
            </a:r>
          </a:p>
          <a:p>
            <a:pPr algn="ctr"/>
            <a:endParaRPr lang="ru-RU" sz="3600" dirty="0" smtClean="0">
              <a:solidFill>
                <a:srgbClr val="314190"/>
              </a:solidFill>
              <a:latin typeface="Fira Sans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703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1279525" lvl="0" algn="ctr" eaLnBrk="1" fontAlgn="auto" hangingPunct="1">
              <a:spcBef>
                <a:spcPts val="5"/>
              </a:spcBef>
              <a:spcAft>
                <a:spcPts val="0"/>
              </a:spcAft>
            </a:pPr>
            <a:r>
              <a:rPr lang="ru-RU" sz="1800" b="1" spc="-5" dirty="0" smtClean="0">
                <a:solidFill>
                  <a:prstClr val="black"/>
                </a:solidFill>
                <a:latin typeface="Aharoni" panose="02010803020104030203" pitchFamily="2" charset="-79"/>
                <a:ea typeface="Calibri"/>
                <a:cs typeface="Aharoni" panose="02010803020104030203" pitchFamily="2" charset="-79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Открытый банк заданий для оценки ЕНГ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0801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64295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Открытый банк заданий для оценки ЕНГ 7-9 классов, сформированный ФИПИ в рамках Федерального проекта «Развитие банка оценочных средств для проведения всероссийских проверочных работ и формирование банка заданий для оценки естественнонаучной грамотности» является основой для перестройки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учебной деятельности,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разработки частных методик формирования естественнонаучной грамотности в рамках изучения курсов биологии, физики и химии; позволяет акцентировать внимание учителей на необходимости интеграции предметов естественнонаучного цикла  и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предлагает инструмент для диагностики динамики достижения естественнонаучной грамотности в процессе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обучения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853274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ФОРМИРОВАНИЕ 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ФУНКЦИОНАЛЬНОЙ ГРАМОТНОСТИ</a:t>
            </a: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ru-RU" sz="3200" spc="5" dirty="0">
                <a:latin typeface="Times New Roman"/>
                <a:ea typeface="Times New Roman"/>
              </a:rPr>
              <a:t>Возможность использования банка заданий для </a:t>
            </a:r>
            <a:r>
              <a:rPr lang="ru-RU" sz="3200" spc="5" dirty="0">
                <a:latin typeface="Times New Roman"/>
                <a:ea typeface="Times New Roman"/>
              </a:rPr>
              <a:t>формирования и оценки </a:t>
            </a:r>
            <a:r>
              <a:rPr lang="ru-RU" sz="3200" spc="5" dirty="0">
                <a:latin typeface="Times New Roman"/>
                <a:ea typeface="Times New Roman"/>
              </a:rPr>
              <a:t>естественно-научной грамотности в рамках </a:t>
            </a:r>
            <a:r>
              <a:rPr lang="ru-RU" sz="3200" spc="5" dirty="0">
                <a:latin typeface="Times New Roman"/>
                <a:ea typeface="Times New Roman"/>
              </a:rPr>
              <a:t>учебных предметов при </a:t>
            </a:r>
            <a:r>
              <a:rPr lang="ru-RU" sz="3200" spc="5" dirty="0">
                <a:latin typeface="Times New Roman"/>
                <a:ea typeface="Times New Roman"/>
              </a:rPr>
              <a:t>различных учебных программах </a:t>
            </a:r>
            <a:r>
              <a:rPr lang="ru-RU" sz="3200" spc="5" dirty="0">
                <a:latin typeface="Times New Roman"/>
                <a:ea typeface="Times New Roman"/>
              </a:rPr>
              <a:t>и учебниках и внеурочной деятельности</a:t>
            </a:r>
          </a:p>
          <a:p>
            <a:pPr>
              <a:spcAft>
                <a:spcPts val="0"/>
              </a:spcAft>
            </a:pPr>
            <a:r>
              <a:rPr lang="ru-RU" sz="3200" spc="5" dirty="0">
                <a:latin typeface="Times New Roman"/>
                <a:ea typeface="Times New Roman"/>
              </a:rPr>
              <a:t>научно </a:t>
            </a:r>
            <a:r>
              <a:rPr lang="ru-RU" sz="3200" spc="5" dirty="0">
                <a:latin typeface="Times New Roman"/>
                <a:ea typeface="Times New Roman"/>
              </a:rPr>
              <a:t>объяснять </a:t>
            </a:r>
            <a:r>
              <a:rPr lang="ru-RU" sz="3200" spc="5" dirty="0">
                <a:latin typeface="Times New Roman"/>
                <a:ea typeface="Times New Roman"/>
              </a:rPr>
              <a:t>явления</a:t>
            </a:r>
          </a:p>
          <a:p>
            <a:pPr>
              <a:spcAft>
                <a:spcPts val="0"/>
              </a:spcAft>
            </a:pPr>
            <a:r>
              <a:rPr lang="ru-RU" sz="3200" spc="5" dirty="0">
                <a:latin typeface="Times New Roman"/>
                <a:ea typeface="Times New Roman"/>
              </a:rPr>
              <a:t>понимать </a:t>
            </a:r>
            <a:r>
              <a:rPr lang="ru-RU" sz="3200" spc="5" dirty="0">
                <a:latin typeface="Times New Roman"/>
                <a:ea typeface="Times New Roman"/>
              </a:rPr>
              <a:t>особенности </a:t>
            </a:r>
            <a:r>
              <a:rPr lang="ru-RU" sz="3200" spc="5" dirty="0">
                <a:latin typeface="Times New Roman"/>
                <a:ea typeface="Times New Roman"/>
              </a:rPr>
              <a:t>естественно-научного </a:t>
            </a:r>
            <a:r>
              <a:rPr lang="ru-RU" sz="3200" spc="5" dirty="0" smtClean="0">
                <a:latin typeface="Times New Roman"/>
                <a:ea typeface="Times New Roman"/>
              </a:rPr>
              <a:t>исследования</a:t>
            </a:r>
          </a:p>
          <a:p>
            <a:r>
              <a:rPr lang="ru-RU" sz="3200" spc="5" dirty="0" smtClean="0">
                <a:latin typeface="Times New Roman"/>
                <a:ea typeface="Times New Roman"/>
              </a:rPr>
              <a:t>научно </a:t>
            </a:r>
            <a:r>
              <a:rPr lang="ru-RU" sz="3200" spc="5" dirty="0">
                <a:latin typeface="Times New Roman"/>
                <a:ea typeface="Times New Roman"/>
              </a:rPr>
              <a:t>интерпретировать данные и использовать доказательства для получения </a:t>
            </a:r>
            <a:r>
              <a:rPr lang="ru-RU" sz="3200" spc="5" dirty="0">
                <a:latin typeface="Times New Roman"/>
                <a:ea typeface="Times New Roman"/>
              </a:rPr>
              <a:t>выводов</a:t>
            </a:r>
            <a:endParaRPr lang="ru-RU" sz="3200" spc="5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04509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3600" b="1" dirty="0" smtClean="0">
                <a:solidFill>
                  <a:schemeClr val="tx1"/>
                </a:solidFill>
              </a:rPr>
              <a:t>ЕНГ   ТРЕБОВАНИЯ К ЗАДАНИЯМ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/>
                <a:ea typeface="Calibri"/>
              </a:rPr>
              <a:t>направлены </a:t>
            </a:r>
            <a:r>
              <a:rPr lang="ru-RU" sz="2400" b="1" dirty="0">
                <a:latin typeface="Times New Roman"/>
                <a:ea typeface="Calibri"/>
              </a:rPr>
              <a:t>на </a:t>
            </a:r>
            <a:r>
              <a:rPr lang="ru-RU" sz="2400" b="1" dirty="0" smtClean="0">
                <a:latin typeface="Times New Roman"/>
                <a:ea typeface="Calibri"/>
              </a:rPr>
              <a:t>проверку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  <a:buFont typeface="Symbol"/>
              <a:buChar char=""/>
            </a:pP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научно объяснять явления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  <a:buFont typeface="Symbol"/>
              <a:buChar char=""/>
            </a:pP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понимать основные особенности естественнонаучного исследования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  <a:buFont typeface="Symbol"/>
              <a:buChar char=""/>
            </a:pP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интерпретировать данные и использовать научные доказательства для получения 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выводов</a:t>
            </a:r>
          </a:p>
          <a:p>
            <a:pPr algn="ctr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</a:pPr>
            <a:r>
              <a:rPr lang="ru-RU" sz="2400" b="1" dirty="0">
                <a:latin typeface="Times New Roman"/>
                <a:ea typeface="Calibri"/>
              </a:rPr>
              <a:t>основываются на реальных жизненных </a:t>
            </a:r>
            <a:r>
              <a:rPr lang="ru-RU" sz="2400" b="1" dirty="0" smtClean="0">
                <a:latin typeface="Times New Roman"/>
                <a:ea typeface="Calibri"/>
              </a:rPr>
              <a:t>ситуациях</a:t>
            </a: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  <a:buNone/>
            </a:pPr>
            <a:r>
              <a:rPr lang="ru-RU" sz="2400" b="1" dirty="0" smtClean="0">
                <a:latin typeface="Times New Roman"/>
                <a:ea typeface="Calibri"/>
              </a:rPr>
              <a:t>объединяются </a:t>
            </a:r>
            <a:r>
              <a:rPr lang="ru-RU" sz="2400" b="1" dirty="0">
                <a:latin typeface="Times New Roman"/>
                <a:ea typeface="Calibri"/>
              </a:rPr>
              <a:t>в тематические блоки</a:t>
            </a: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  <a:buFont typeface="Symbol"/>
              <a:buChar char=""/>
            </a:pPr>
            <a:r>
              <a:rPr lang="ru-RU" sz="2400" b="1" dirty="0">
                <a:latin typeface="Times New Roman"/>
                <a:ea typeface="Calibri"/>
              </a:rPr>
              <a:t>составляют измерительный инструментарий исследования PISA. </a:t>
            </a: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Clr>
                <a:srgbClr val="DA1F28"/>
              </a:buClr>
              <a:buFont typeface="Symbol"/>
              <a:buChar char=""/>
            </a:pPr>
            <a:r>
              <a:rPr lang="ru-RU" sz="2400" dirty="0" smtClean="0">
                <a:latin typeface="Times New Roman"/>
                <a:ea typeface="Calibri"/>
              </a:rPr>
              <a:t>Блок </a:t>
            </a:r>
            <a:r>
              <a:rPr lang="ru-RU" sz="2400" dirty="0">
                <a:latin typeface="Times New Roman"/>
                <a:ea typeface="Calibri"/>
              </a:rPr>
              <a:t>заданий </a:t>
            </a:r>
            <a:r>
              <a:rPr lang="ru-RU" sz="2400" dirty="0" smtClean="0">
                <a:latin typeface="Times New Roman"/>
                <a:ea typeface="Calibri"/>
              </a:rPr>
              <a:t>включает  </a:t>
            </a:r>
            <a:r>
              <a:rPr lang="ru-RU" sz="2400" dirty="0">
                <a:latin typeface="Times New Roman"/>
                <a:ea typeface="Calibri"/>
              </a:rPr>
              <a:t>в себя описание реальной ситуации, представленное, как правило, в проблемном ключе, и ряд вопросов-заданий, относящихся к этой ситуации. </a:t>
            </a:r>
            <a:endParaRPr lang="ru-RU" sz="2400" b="1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163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336" y="228600"/>
            <a:ext cx="11880396" cy="990600"/>
          </a:xfrm>
        </p:spPr>
        <p:txBody>
          <a:bodyPr/>
          <a:lstStyle/>
          <a:p>
            <a:pPr marL="319088" lvl="0" indent="-319088" algn="ctr">
              <a:spcBef>
                <a:spcPts val="700"/>
              </a:spcBef>
            </a:pPr>
            <a:r>
              <a:rPr lang="ru-RU" sz="3600" b="1" dirty="0">
                <a:solidFill>
                  <a:srgbClr val="000000"/>
                </a:solidFill>
                <a:latin typeface="ProximaNova-Bold"/>
                <a:ea typeface="+mn-ea"/>
                <a:cs typeface="Aharoni" panose="02010803020104030203" pitchFamily="2" charset="-79"/>
              </a:rPr>
              <a:t>Функциональная грамотность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800" b="1" dirty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Функциональная грамотность – способность</a:t>
            </a:r>
          </a:p>
          <a:p>
            <a:pPr marL="0" indent="0" algn="ctr">
              <a:buNone/>
            </a:pPr>
            <a:r>
              <a:rPr lang="ru-RU" sz="1800" b="1" dirty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использовать знания, умения, способы в действии</a:t>
            </a:r>
          </a:p>
          <a:p>
            <a:pPr marL="0" indent="0" algn="ctr">
              <a:buNone/>
            </a:pPr>
            <a:r>
              <a:rPr lang="ru-RU" sz="1800" b="1" dirty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при решении широкого круга задач обнаруживает</a:t>
            </a:r>
          </a:p>
          <a:p>
            <a:pPr marL="0" indent="0" algn="ctr">
              <a:buNone/>
            </a:pPr>
            <a:r>
              <a:rPr lang="ru-RU" sz="1800" b="1" dirty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себя за пределами учебных ситуаций, в задачах, не</a:t>
            </a:r>
          </a:p>
          <a:p>
            <a:pPr marL="0" indent="0" algn="ctr">
              <a:buNone/>
            </a:pPr>
            <a:r>
              <a:rPr lang="ru-RU" sz="1800" b="1" dirty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похожих на те, где эти знания, умения, </a:t>
            </a:r>
            <a:r>
              <a:rPr lang="ru-RU" sz="1800" b="1" dirty="0" smtClean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способы приобретались</a:t>
            </a:r>
            <a:r>
              <a:rPr lang="ru-RU" sz="1800" b="1" dirty="0">
                <a:solidFill>
                  <a:srgbClr val="000000"/>
                </a:solidFill>
                <a:latin typeface="ProximaNova-Bold"/>
                <a:cs typeface="Aharoni" panose="02010803020104030203" pitchFamily="2" charset="-79"/>
              </a:rPr>
              <a:t>.</a:t>
            </a:r>
          </a:p>
          <a:p>
            <a:pPr algn="just"/>
            <a:endParaRPr lang="ru-RU" sz="1800" dirty="0" smtClean="0">
              <a:solidFill>
                <a:srgbClr val="333333"/>
              </a:solidFill>
              <a:latin typeface="ProximaNova-RegularIt"/>
              <a:cs typeface="Aharoni" panose="02010803020104030203" pitchFamily="2" charset="-79"/>
            </a:endParaRPr>
          </a:p>
          <a:p>
            <a:pPr algn="just"/>
            <a:r>
              <a:rPr lang="ru-RU" sz="2000" b="1" dirty="0" smtClean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нетипичные </a:t>
            </a:r>
            <a:r>
              <a:rPr lang="ru-RU" sz="2000" b="1" dirty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задания, в которых </a:t>
            </a:r>
            <a:r>
              <a:rPr lang="ru-RU" sz="2000" b="1" dirty="0" smtClean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предлагается рассмотреть </a:t>
            </a:r>
            <a:r>
              <a:rPr lang="ru-RU" sz="2000" b="1" dirty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некоторые проблемы из реальной </a:t>
            </a:r>
            <a:r>
              <a:rPr lang="ru-RU" sz="2000" b="1" dirty="0" smtClean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жизни</a:t>
            </a:r>
          </a:p>
          <a:p>
            <a:pPr algn="just"/>
            <a:r>
              <a:rPr lang="ru-RU" sz="2000" b="1" dirty="0" smtClean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применение </a:t>
            </a:r>
            <a:r>
              <a:rPr lang="ru-RU" sz="2000" b="1" dirty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знаний в незнакомой ситуации, </a:t>
            </a:r>
            <a:r>
              <a:rPr lang="ru-RU" sz="2000" b="1" dirty="0" smtClean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поиска решений</a:t>
            </a:r>
            <a:endParaRPr lang="ru-RU" sz="2000" b="1" dirty="0">
              <a:solidFill>
                <a:srgbClr val="333333"/>
              </a:solidFill>
              <a:latin typeface="ProximaNova-RegularIt"/>
              <a:cs typeface="Aharoni" panose="02010803020104030203" pitchFamily="2" charset="-79"/>
            </a:endParaRPr>
          </a:p>
          <a:p>
            <a:pPr algn="just"/>
            <a:r>
              <a:rPr lang="ru-RU" sz="2000" b="1" dirty="0" smtClean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способность принимать новые решения </a:t>
            </a:r>
            <a:r>
              <a:rPr lang="ru-RU" sz="2000" b="1" dirty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или </a:t>
            </a:r>
            <a:r>
              <a:rPr lang="ru-RU" sz="2000" b="1" dirty="0" smtClean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способы </a:t>
            </a:r>
            <a:r>
              <a:rPr lang="ru-RU" sz="2000" b="1" dirty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действий</a:t>
            </a:r>
            <a:r>
              <a:rPr lang="ru-RU" sz="2000" b="1" dirty="0" smtClean="0">
                <a:solidFill>
                  <a:srgbClr val="333333"/>
                </a:solidFill>
                <a:latin typeface="ProximaNova-RegularIt"/>
                <a:cs typeface="Aharoni" panose="02010803020104030203" pitchFamily="2" charset="-79"/>
              </a:rPr>
              <a:t>, проявлять  творческую активность</a:t>
            </a:r>
            <a:endParaRPr lang="ru-RU" sz="2000" b="1" dirty="0">
              <a:cs typeface="Aharoni" panose="02010803020104030203" pitchFamily="2" charset="-79"/>
            </a:endParaRPr>
          </a:p>
        </p:txBody>
      </p:sp>
      <p:pic>
        <p:nvPicPr>
          <p:cNvPr id="4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166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zhenkova-NI\Desktop\Логотип\ЛОГО_КИРО_уточ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2" y="269032"/>
            <a:ext cx="128591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482" y="407894"/>
            <a:ext cx="2029250" cy="9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6128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10">
      <a:dk1>
        <a:sysClr val="windowText" lastClr="000000"/>
      </a:dk1>
      <a:lt1>
        <a:srgbClr val="D8D8D8"/>
      </a:lt1>
      <a:dk2>
        <a:srgbClr val="D8D8D8"/>
      </a:dk2>
      <a:lt2>
        <a:srgbClr val="DEF5FA"/>
      </a:lt2>
      <a:accent1>
        <a:srgbClr val="2B4C77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Основы кейсовой технологии</Template>
  <TotalTime>4404</TotalTime>
  <Words>1816</Words>
  <Application>Microsoft Office PowerPoint</Application>
  <PresentationFormat>Произвольный</PresentationFormat>
  <Paragraphs>244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Обычная</vt:lpstr>
      <vt:lpstr>Естественно-научная грамотность</vt:lpstr>
      <vt:lpstr>КПК «Формирование и оценка  функциональной грамотности»</vt:lpstr>
      <vt:lpstr> КПК «Формирование и оценка  функциональной грамотности</vt:lpstr>
      <vt:lpstr> Специфика предметного содержания    </vt:lpstr>
      <vt:lpstr>Школа современного учителя. Химия</vt:lpstr>
      <vt:lpstr> Открытый банк заданий для оценки ЕНГ</vt:lpstr>
      <vt:lpstr> ФОРМИРОВАНИЕ ФУНКЦИОНАЛЬНОЙ ГРАМОТНОСТИ </vt:lpstr>
      <vt:lpstr>ЕНГ   ТРЕБОВАНИЯ К ЗАДАНИЯМ</vt:lpstr>
      <vt:lpstr>Функциональная грамотность</vt:lpstr>
      <vt:lpstr>Формирование и оценка естественно-научной  грамотности</vt:lpstr>
      <vt:lpstr>Задания по оцениванию и формированию естественнонаучной грамотности</vt:lpstr>
      <vt:lpstr>  Использование заданий по оцениванию и формированию естественнонаучной грамотности  </vt:lpstr>
      <vt:lpstr>Формирование и оценка функциональной грамотности</vt:lpstr>
      <vt:lpstr>Современный учитель</vt:lpstr>
      <vt:lpstr>                          Компетенция: научное объяснение явлений</vt:lpstr>
      <vt:lpstr>                                Компетенция: научное объяснение явлений</vt:lpstr>
      <vt:lpstr>                                Компетенция: научное объяснение явлений</vt:lpstr>
      <vt:lpstr>                                Компетенция: научное объяснение явлений</vt:lpstr>
      <vt:lpstr>                                Компетенция: научное объяснение явлений</vt:lpstr>
      <vt:lpstr>                                Компетенция: научное объяснение явлений</vt:lpstr>
      <vt:lpstr>                                Компетенция: научное объяснение явлений</vt:lpstr>
      <vt:lpstr>                                Компетенция: научное объяснение явлений</vt:lpstr>
      <vt:lpstr>Компетенция:  понимание особенностей естественнонаучного исследования</vt:lpstr>
      <vt:lpstr>Кодификатор для разработки и оценки выполнения заданий по ЕНГ</vt:lpstr>
      <vt:lpstr>Кодификатор для разработки и оценки выполнения заданий по ЕНГ</vt:lpstr>
      <vt:lpstr>КОНТЕКСТЫ ЗАДАНИЙ ПО ЕНГ </vt:lpstr>
      <vt:lpstr>ПОЗНАВАТЕЛЬНЫЕ УРОВНИ </vt:lpstr>
      <vt:lpstr> Открытый банк заданий для оценки ЕНГ</vt:lpstr>
      <vt:lpstr>Метапредметные и предметные результаты освоения ООП 8 класс </vt:lpstr>
      <vt:lpstr>9 класс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Модернизация повышения квалификации по ИКТ</dc:title>
  <dc:creator>Alena</dc:creator>
  <cp:lastModifiedBy>Баганина Антонина Валерьевна</cp:lastModifiedBy>
  <cp:revision>465</cp:revision>
  <cp:lastPrinted>2021-10-27T22:18:27Z</cp:lastPrinted>
  <dcterms:created xsi:type="dcterms:W3CDTF">2010-06-26T00:40:45Z</dcterms:created>
  <dcterms:modified xsi:type="dcterms:W3CDTF">2021-10-27T22:19:52Z</dcterms:modified>
</cp:coreProperties>
</file>