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26B83-30C8-4013-A08F-C2F5C84709C5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35C2E-99C6-4420-B535-5EF32474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15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DFAC6-AC63-4DDF-88E1-220F0E0528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E43FB-D1CD-4A31-9AFB-C3F8F521A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2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0F77D9B-74C2-48D6-BCA8-84171B24E12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2D1061-5933-44AC-8935-B3FBEEE6C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37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77D9B-74C2-48D6-BCA8-84171B24E12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D1061-5933-44AC-8935-B3FBEEE6C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0513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20F77D9B-74C2-48D6-BCA8-84171B24E12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9E2D1061-5933-44AC-8935-B3FBEEE6C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26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E3E7E3-511C-4099-8DA0-D2401A328CE5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EF5FA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A8B037-E2CB-47B4-802B-17CD705DFBA4}" type="slidenum">
              <a:rPr lang="ru-RU">
                <a:solidFill>
                  <a:srgbClr val="DEF5F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42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C346-AD22-4920-A993-F99161F9AFBC}" type="datetimeFigureOut">
              <a:rPr lang="ru-RU">
                <a:solidFill>
                  <a:srgbClr val="D8D8D8"/>
                </a:solidFill>
              </a:rPr>
              <a:pPr>
                <a:defRPr/>
              </a:pPr>
              <a:t>27.10.2021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5E5A-7DE2-4F1F-AB2B-56E69C585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6875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34468-11F5-4C57-8C44-2B07C59BD1AE}" type="datetimeFigureOut">
              <a:rPr lang="ru-RU">
                <a:solidFill>
                  <a:srgbClr val="D8D8D8"/>
                </a:solidFill>
              </a:rPr>
              <a:pPr>
                <a:defRPr/>
              </a:pPr>
              <a:t>27.10.2021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85BD5A-089C-419E-99CD-64716EE85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67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A21612-0EDA-4787-ABB7-97F046373EC6}" type="datetimeFigureOut">
              <a:rPr lang="ru-RU">
                <a:solidFill>
                  <a:srgbClr val="D8D8D8"/>
                </a:solidFill>
              </a:rPr>
              <a:pPr>
                <a:defRPr/>
              </a:pPr>
              <a:t>27.10.2021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19088E-E96B-4696-97D7-5B2301E32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907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0D0085-7887-4062-B8E4-3B158CE474BD}" type="datetimeFigureOut">
              <a:rPr lang="ru-RU">
                <a:solidFill>
                  <a:srgbClr val="D8D8D8"/>
                </a:solidFill>
              </a:rPr>
              <a:pPr>
                <a:defRPr/>
              </a:pPr>
              <a:t>27.10.2021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AE5B70-2C58-4252-84AE-16332B170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789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64FB-2E95-4F17-8690-49218587FBC6}" type="datetimeFigureOut">
              <a:rPr lang="ru-RU">
                <a:solidFill>
                  <a:srgbClr val="D8D8D8"/>
                </a:solidFill>
              </a:rPr>
              <a:pPr>
                <a:defRPr/>
              </a:pPr>
              <a:t>27.10.2021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B3EA-F26B-4B1A-A78A-48A17B043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2218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F8E4-8778-482E-9B0A-DDA25FDFFDCE}" type="datetimeFigureOut">
              <a:rPr lang="ru-RU">
                <a:solidFill>
                  <a:srgbClr val="D8D8D8"/>
                </a:solidFill>
              </a:rPr>
              <a:pPr>
                <a:defRPr/>
              </a:pPr>
              <a:t>27.10.2021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3C4003-7EDD-4A76-94AE-39FF69DA7BB6}" type="slidenum">
              <a:rPr lang="ru-RU">
                <a:solidFill>
                  <a:srgbClr val="D8D8D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857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38C8-1C71-454D-8C63-8C195C55C731}" type="datetimeFigureOut">
              <a:rPr lang="ru-RU">
                <a:solidFill>
                  <a:srgbClr val="D8D8D8"/>
                </a:solidFill>
              </a:rPr>
              <a:pPr>
                <a:defRPr/>
              </a:pPr>
              <a:t>27.10.2021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C0CF-1E5A-4F61-A140-DAB0DF1C6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336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77D9B-74C2-48D6-BCA8-84171B24E12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D1061-5933-44AC-8935-B3FBEEE6C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4950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2415F0-3447-4513-B100-7E41F396BEF8}" type="datetimeFigureOut">
              <a:rPr lang="ru-RU">
                <a:solidFill>
                  <a:srgbClr val="D8D8D8"/>
                </a:solidFill>
              </a:rPr>
              <a:pPr>
                <a:defRPr/>
              </a:pPr>
              <a:t>27.10.2021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E32438D-9E63-4F41-9D81-8296F258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64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3321-6E09-41D1-80BD-5EC71A68BB83}" type="datetimeFigureOut">
              <a:rPr lang="ru-RU">
                <a:solidFill>
                  <a:srgbClr val="D8D8D8"/>
                </a:solidFill>
              </a:rPr>
              <a:pPr>
                <a:defRPr/>
              </a:pPr>
              <a:t>27.10.2021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7301-40FD-4DE9-90D6-C5C3F4216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0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76FA-9B9C-4983-8675-DC3253B90B2C}" type="datetimeFigureOut">
              <a:rPr lang="ru-RU">
                <a:solidFill>
                  <a:srgbClr val="D8D8D8"/>
                </a:solidFill>
              </a:rPr>
              <a:pPr>
                <a:defRPr/>
              </a:pPr>
              <a:t>27.10.2021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9EE6-1111-48DB-B81A-04B22FD71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07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77D9B-74C2-48D6-BCA8-84171B24E12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E2D1061-5933-44AC-8935-B3FBEEE6C7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93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F77D9B-74C2-48D6-BCA8-84171B24E12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9E2D1061-5933-44AC-8935-B3FBEEE6C7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982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F77D9B-74C2-48D6-BCA8-84171B24E12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9E2D1061-5933-44AC-8935-B3FBEEE6C7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063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77D9B-74C2-48D6-BCA8-84171B24E12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D1061-5933-44AC-8935-B3FBEEE6C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722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77D9B-74C2-48D6-BCA8-84171B24E12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2D1061-5933-44AC-8935-B3FBEEE6C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296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77D9B-74C2-48D6-BCA8-84171B24E12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D1061-5933-44AC-8935-B3FBEEE6C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3016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fld id="{20F77D9B-74C2-48D6-BCA8-84171B24E12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fld id="{9E2D1061-5933-44AC-8935-B3FBEEE6C7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47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fld id="{20F77D9B-74C2-48D6-BCA8-84171B24E12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9E2D1061-5933-44AC-8935-B3FBEEE6C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4885E12-D489-4D61-87D4-2F3894DA34AD}" type="datetimeFigureOut">
              <a:rPr lang="ru-RU">
                <a:solidFill>
                  <a:srgbClr val="D8D8D8"/>
                </a:solidFill>
              </a:rPr>
              <a:pPr>
                <a:defRPr/>
              </a:pPr>
              <a:t>27.10.2021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CD35FE2-AFBD-45E4-B6B0-19C60D453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42" y="1971765"/>
            <a:ext cx="8244115" cy="1828800"/>
          </a:xfrm>
        </p:spPr>
        <p:txBody>
          <a:bodyPr anchor="ctr"/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Формирование глобальных компетенций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Людмила Геннадьевна Маринкина, старший преподаватель КГАУ ДПО «Камчатский ИРО»</a:t>
            </a:r>
            <a:endParaRPr lang="ru-RU" dirty="0"/>
          </a:p>
        </p:txBody>
      </p:sp>
      <p:pic>
        <p:nvPicPr>
          <p:cNvPr id="4" name="Picture 2" descr="C:\Users\Dolzhenkova-NI\Desktop\Логотип\ЛОГО_КИРО_уточ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564"/>
            <a:ext cx="2052607" cy="149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855" y="131956"/>
            <a:ext cx="8728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Задание 3. Пятиклассники, живущие в городе у моря, узнали о том, что одним из загрязнителей Мирового океана является пластик (пластиковые бутылки, пакеты, трубочки, упаковки от игрушек и т.п.). </a:t>
            </a:r>
            <a:r>
              <a:rPr lang="ru-RU" b="1" dirty="0" smtClean="0">
                <a:solidFill>
                  <a:srgbClr val="002060"/>
                </a:solidFill>
              </a:rPr>
              <a:t> Они </a:t>
            </a:r>
            <a:r>
              <a:rPr lang="ru-RU" b="1" dirty="0">
                <a:solidFill>
                  <a:srgbClr val="002060"/>
                </a:solidFill>
              </a:rPr>
              <a:t>решили сократить использование пластика на пляже, чтобы он не попадал в океан.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4430" y="1618734"/>
            <a:ext cx="3948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Выберите все верные </a:t>
            </a:r>
            <a:r>
              <a:rPr lang="ru-RU" b="1" dirty="0" smtClean="0">
                <a:solidFill>
                  <a:srgbClr val="002060"/>
                </a:solidFill>
              </a:rPr>
              <a:t>ответы: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54078"/>
              </p:ext>
            </p:extLst>
          </p:nvPr>
        </p:nvGraphicFramePr>
        <p:xfrm>
          <a:off x="374429" y="2078715"/>
          <a:ext cx="8233861" cy="3835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42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1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9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1. На пляже использовать стеклянные бутылки с водой, а не пластиковые.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2. Играть в мяч на берегу.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3. Есть из одноразовых тарелок на пляже.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9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4. Собирать в пакет мусор, в том числе и пластиковый, и оставлять на пляже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5. Увозить весь мусор с собой, когда уезжаешь с пляжа.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6. Меньше времени проводить на пляже.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3429" y="6264625"/>
            <a:ext cx="3162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Ответ: 1, 5 (максимум 1 балл)</a:t>
            </a:r>
          </a:p>
        </p:txBody>
      </p:sp>
    </p:spTree>
    <p:extLst>
      <p:ext uri="{BB962C8B-B14F-4D97-AF65-F5344CB8AC3E}">
        <p14:creationId xmlns:p14="http://schemas.microsoft.com/office/powerpoint/2010/main" val="20348186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21074"/>
            <a:ext cx="8696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Задание 4.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Виктор не поддержал решение пятиклассников сократить использование изделий из пластика на пляже. Он сказал, что действия учеников одного класса не решат проблему загрязнения всего Мирового океана.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1781" y="1646535"/>
            <a:ext cx="8418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Какие доводы могут использовать те, кто хочет переубедить Виктора?</a:t>
            </a:r>
          </a:p>
          <a:p>
            <a:r>
              <a:rPr lang="ru-RU" sz="2000" b="1" i="1" dirty="0">
                <a:solidFill>
                  <a:srgbClr val="0070C0"/>
                </a:solidFill>
              </a:rPr>
              <a:t>Выберите все верные ответы.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90453"/>
              </p:ext>
            </p:extLst>
          </p:nvPr>
        </p:nvGraphicFramePr>
        <p:xfrm>
          <a:off x="401780" y="2556697"/>
          <a:ext cx="8418945" cy="3252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38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5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3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Мы перестанем выбрасывать пластиковые пакеты в воду, а другие люди будут это делать.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Не существует закона, который запрещает использовать одноразовые пластиковые тарелки и стаканы на пляже.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5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 Если даже один из нас будет выбрасывать мусор в урну и убирать за собой пластиковый мусор, его попадет в Мировой океан меньше.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4. Очисткой Мирового океана от пластикового мусора должны заниматься не дети, а специалисты.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5. Наши действия будут примером для других людей.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17413" y="6163025"/>
            <a:ext cx="3276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Ответ: 3, 5 (максимум 2 балла)</a:t>
            </a:r>
          </a:p>
        </p:txBody>
      </p:sp>
    </p:spTree>
    <p:extLst>
      <p:ext uri="{BB962C8B-B14F-4D97-AF65-F5344CB8AC3E}">
        <p14:creationId xmlns:p14="http://schemas.microsoft.com/office/powerpoint/2010/main" val="68739711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345" y="85728"/>
            <a:ext cx="8612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Задание 4.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Виктор не поддержал решение пятиклассников сократить использование изделий из пластика на пляже. Он сказал, что действия учеников одного класса не решат проблему загрязнения всего Мирового океана.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7855" y="1720840"/>
            <a:ext cx="86082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Содержание знания: </a:t>
            </a:r>
            <a:r>
              <a:rPr lang="ru-RU" sz="2800" b="1" dirty="0">
                <a:solidFill>
                  <a:srgbClr val="0070C0"/>
                </a:solidFill>
              </a:rPr>
              <a:t>изучение вопросов местного, глобального и межкультурного значения. Глобальные </a:t>
            </a:r>
            <a:r>
              <a:rPr lang="ru-RU" sz="2800" b="1" dirty="0" smtClean="0">
                <a:solidFill>
                  <a:srgbClr val="0070C0"/>
                </a:solidFill>
              </a:rPr>
              <a:t>проблемы</a:t>
            </a:r>
            <a:endParaRPr lang="ru-RU" sz="2800" b="1" dirty="0">
              <a:solidFill>
                <a:srgbClr val="0070C0"/>
              </a:solidFill>
            </a:endParaRPr>
          </a:p>
          <a:p>
            <a:r>
              <a:rPr lang="ru-RU" sz="2800" b="1" dirty="0"/>
              <a:t>Познавательные умения: </a:t>
            </a:r>
            <a:r>
              <a:rPr lang="ru-RU" sz="2800" b="1" dirty="0">
                <a:solidFill>
                  <a:srgbClr val="0070C0"/>
                </a:solidFill>
              </a:rPr>
              <a:t>анализировать мнения, подходы, </a:t>
            </a:r>
            <a:r>
              <a:rPr lang="ru-RU" sz="2800" b="1" dirty="0" smtClean="0">
                <a:solidFill>
                  <a:srgbClr val="0070C0"/>
                </a:solidFill>
              </a:rPr>
              <a:t>перспективы</a:t>
            </a:r>
            <a:endParaRPr lang="ru-RU" sz="2800" b="1" dirty="0">
              <a:solidFill>
                <a:srgbClr val="0070C0"/>
              </a:solidFill>
            </a:endParaRPr>
          </a:p>
          <a:p>
            <a:r>
              <a:rPr lang="ru-RU" sz="2800" b="1" dirty="0"/>
              <a:t>Уровень: </a:t>
            </a:r>
            <a:r>
              <a:rPr lang="ru-RU" sz="2800" b="1" dirty="0" smtClean="0">
                <a:solidFill>
                  <a:srgbClr val="0070C0"/>
                </a:solidFill>
              </a:rPr>
              <a:t>средний</a:t>
            </a:r>
            <a:endParaRPr lang="ru-RU" sz="2800" b="1" dirty="0">
              <a:solidFill>
                <a:srgbClr val="0070C0"/>
              </a:solidFill>
            </a:endParaRPr>
          </a:p>
          <a:p>
            <a:r>
              <a:rPr lang="ru-RU" sz="2800" b="1" dirty="0"/>
              <a:t>Формат ответа: </a:t>
            </a:r>
            <a:r>
              <a:rPr lang="ru-RU" sz="2800" b="1" dirty="0">
                <a:solidFill>
                  <a:srgbClr val="0070C0"/>
                </a:solidFill>
              </a:rPr>
              <a:t>задание с выбором нескольких верных </a:t>
            </a:r>
            <a:r>
              <a:rPr lang="ru-RU" sz="2800" b="1" dirty="0" smtClean="0">
                <a:solidFill>
                  <a:srgbClr val="0070C0"/>
                </a:solidFill>
              </a:rPr>
              <a:t>ответов</a:t>
            </a:r>
            <a:endParaRPr lang="ru-RU" sz="2800" b="1" dirty="0">
              <a:solidFill>
                <a:srgbClr val="0070C0"/>
              </a:solidFill>
            </a:endParaRPr>
          </a:p>
          <a:p>
            <a:r>
              <a:rPr lang="ru-RU" sz="2800" b="1" dirty="0"/>
              <a:t>Объект оценки: </a:t>
            </a:r>
            <a:r>
              <a:rPr lang="ru-RU" sz="2800" b="1" dirty="0">
                <a:solidFill>
                  <a:srgbClr val="0070C0"/>
                </a:solidFill>
              </a:rPr>
              <a:t>понимать коммуникативные контексты и необходимость уважительного </a:t>
            </a:r>
            <a:r>
              <a:rPr lang="ru-RU" sz="2800" b="1" dirty="0" smtClean="0">
                <a:solidFill>
                  <a:srgbClr val="0070C0"/>
                </a:solidFill>
              </a:rPr>
              <a:t>взаимодействия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759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352" y="146168"/>
            <a:ext cx="8086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Задание 5.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70C0"/>
                </a:solidFill>
              </a:rPr>
              <a:t>Пятиклассники готовили презентацию о загрязнении Мирового океана пластиком.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769" y="1693542"/>
            <a:ext cx="837276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</a:rPr>
              <a:t>Ульяна </a:t>
            </a:r>
            <a:r>
              <a:rPr lang="ru-RU" sz="2000" b="1" dirty="0">
                <a:solidFill>
                  <a:srgbClr val="0070C0"/>
                </a:solidFill>
              </a:rPr>
              <a:t>нашла в интернете текст об акции «Пакет? – Спасибо, нет!» и предложила включить информацию об этой акции в презентацию: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	«</a:t>
            </a:r>
            <a:r>
              <a:rPr lang="ru-RU" sz="2000" b="1" dirty="0">
                <a:solidFill>
                  <a:srgbClr val="0070C0"/>
                </a:solidFill>
              </a:rPr>
              <a:t>По оценкам экологов, российские предприятия производят примерно 26,5 миллиарда пластиковых пакетов. Если их все собрать, то можно было бы покрыть территорию, в три раза превышающую площадь Москвы. Экологи России проводят акцию «Пакет? – Спасибо, нет!» Её цель – призвать магазины отказаться от того, чтобы при покупке продуктов выдавать бесплатные пластиковые пакеты».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	Некоторые </a:t>
            </a:r>
            <a:r>
              <a:rPr lang="ru-RU" sz="2000" b="1" dirty="0">
                <a:solidFill>
                  <a:srgbClr val="0070C0"/>
                </a:solidFill>
              </a:rPr>
              <a:t>одноклассники </a:t>
            </a:r>
            <a:r>
              <a:rPr lang="ru-RU" sz="2000" b="1" dirty="0" err="1">
                <a:solidFill>
                  <a:srgbClr val="0070C0"/>
                </a:solidFill>
              </a:rPr>
              <a:t>Ульяны</a:t>
            </a:r>
            <a:r>
              <a:rPr lang="ru-RU" sz="2000" b="1" dirty="0">
                <a:solidFill>
                  <a:srgbClr val="0070C0"/>
                </a:solidFill>
              </a:rPr>
              <a:t> стали возражать против включения информации об акции в презентацию. Они говорили, что эта акция не связана с проблемой загрязнения океана. Другие, напротив, считали, что акция связана с загрязнением океана, и информацию о ней нужно использовать в </a:t>
            </a:r>
            <a:r>
              <a:rPr lang="ru-RU" sz="2000" b="1" dirty="0" smtClean="0">
                <a:solidFill>
                  <a:srgbClr val="0070C0"/>
                </a:solidFill>
              </a:rPr>
              <a:t>презентации.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</a:rPr>
              <a:t>Все </a:t>
            </a:r>
            <a:r>
              <a:rPr lang="ru-RU" sz="2000" b="1" dirty="0">
                <a:solidFill>
                  <a:srgbClr val="0070C0"/>
                </a:solidFill>
              </a:rPr>
              <a:t>высказывали свои аргументы.</a:t>
            </a:r>
          </a:p>
        </p:txBody>
      </p:sp>
    </p:spTree>
    <p:extLst>
      <p:ext uri="{BB962C8B-B14F-4D97-AF65-F5344CB8AC3E}">
        <p14:creationId xmlns:p14="http://schemas.microsoft.com/office/powerpoint/2010/main" val="322819668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546" y="187190"/>
            <a:ext cx="840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Задание 5.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70C0"/>
                </a:solidFill>
              </a:rPr>
              <a:t>Пятиклассники готовили презентацию о загрязнении Мирового океана пластиком.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889" y="1554309"/>
            <a:ext cx="8677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Какие из перечисленных ниже аргументов могут использовать те, кто считает, что информацию об акции нужно использовать в презентации, а какие – те, что НЕ </a:t>
            </a:r>
            <a:r>
              <a:rPr lang="ru-RU" b="1" dirty="0" smtClean="0">
                <a:solidFill>
                  <a:srgbClr val="0070C0"/>
                </a:solidFill>
              </a:rPr>
              <a:t>нужно. </a:t>
            </a:r>
            <a:r>
              <a:rPr lang="ru-RU" b="1" i="1" dirty="0" smtClean="0">
                <a:solidFill>
                  <a:srgbClr val="0070C0"/>
                </a:solidFill>
              </a:rPr>
              <a:t>Отметьте </a:t>
            </a:r>
            <a:r>
              <a:rPr lang="ru-RU" b="1" i="1" dirty="0">
                <a:solidFill>
                  <a:srgbClr val="0070C0"/>
                </a:solidFill>
              </a:rPr>
              <a:t>«Нужно» или «НЕ нужно» для каждого аргумента.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99224"/>
              </p:ext>
            </p:extLst>
          </p:nvPr>
        </p:nvGraphicFramePr>
        <p:xfrm>
          <a:off x="327889" y="2588475"/>
          <a:ext cx="7128713" cy="3627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5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1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1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5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Аргумент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Нужно </a:t>
                      </a:r>
                      <a:r>
                        <a:rPr lang="ru-RU" sz="1400" dirty="0" smtClean="0">
                          <a:effectLst/>
                        </a:rPr>
                        <a:t>использовать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нужно </a:t>
                      </a:r>
                      <a:r>
                        <a:rPr lang="ru-RU" sz="1400" dirty="0" smtClean="0">
                          <a:effectLst/>
                        </a:rPr>
                        <a:t>использовать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Если магазин далеко от океана, пакеты могут вообще не попасть в океан.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2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Люди покупают товары каждый день, используют много пластиковых пакетов. Каждый из этих пакетов может попасть в океан.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пластиковых пакетах могут запутаться морские черепахи и рыбы.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6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Мировой океан попадает очень много пластиковых пакетов с побережий.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9613" y="6382188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(максимум 2 балла)</a:t>
            </a:r>
          </a:p>
        </p:txBody>
      </p:sp>
    </p:spTree>
    <p:extLst>
      <p:ext uri="{BB962C8B-B14F-4D97-AF65-F5344CB8AC3E}">
        <p14:creationId xmlns:p14="http://schemas.microsoft.com/office/powerpoint/2010/main" val="37732871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890" y="214899"/>
            <a:ext cx="8465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Задание 5.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70C0"/>
                </a:solidFill>
              </a:rPr>
              <a:t>Пятиклассники готовили презентацию о загрязнении Мирового океана пластиком.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889" y="1886957"/>
            <a:ext cx="85759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Содержание знания: </a:t>
            </a:r>
            <a:r>
              <a:rPr lang="ru-RU" sz="2800" b="1" dirty="0">
                <a:solidFill>
                  <a:srgbClr val="0070C0"/>
                </a:solidFill>
              </a:rPr>
              <a:t>изучение вопросов местного, глобального и межкультурного значения. Глобальные проблемы.</a:t>
            </a:r>
          </a:p>
          <a:p>
            <a:r>
              <a:rPr lang="ru-RU" sz="2800" b="1" dirty="0"/>
              <a:t>Познавательные умения: </a:t>
            </a:r>
            <a:r>
              <a:rPr lang="ru-RU" sz="2800" b="1" dirty="0">
                <a:solidFill>
                  <a:srgbClr val="0070C0"/>
                </a:solidFill>
              </a:rPr>
              <a:t>формулировать аргументы.</a:t>
            </a:r>
          </a:p>
          <a:p>
            <a:r>
              <a:rPr lang="ru-RU" sz="2800" b="1" dirty="0"/>
              <a:t>Уровень: </a:t>
            </a:r>
            <a:r>
              <a:rPr lang="ru-RU" sz="2800" b="1" dirty="0">
                <a:solidFill>
                  <a:srgbClr val="0070C0"/>
                </a:solidFill>
              </a:rPr>
              <a:t>высокий.</a:t>
            </a:r>
          </a:p>
          <a:p>
            <a:r>
              <a:rPr lang="ru-RU" sz="2800" b="1" dirty="0"/>
              <a:t>Формат ответа: </a:t>
            </a:r>
            <a:r>
              <a:rPr lang="ru-RU" sz="2800" b="1" dirty="0">
                <a:solidFill>
                  <a:srgbClr val="0070C0"/>
                </a:solidFill>
              </a:rPr>
              <a:t>задание на установление соответствия (две группы объектов).</a:t>
            </a:r>
          </a:p>
          <a:p>
            <a:r>
              <a:rPr lang="ru-RU" sz="2800" b="1" dirty="0"/>
              <a:t>Объект оценки: </a:t>
            </a:r>
            <a:r>
              <a:rPr lang="ru-RU" sz="2800" b="1" dirty="0">
                <a:solidFill>
                  <a:srgbClr val="0070C0"/>
                </a:solidFill>
              </a:rPr>
              <a:t>формулировка аргументов.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9397103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3" y="237898"/>
            <a:ext cx="974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9 класс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673" y="1721025"/>
            <a:ext cx="8645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должны мечтать, а не работать в поле. Ежегодно 12 июня Международная организация труда (МОТ) проводит Всемирный день борьбы с детским трудом. Его цель – привлечь внимание правительств, работодателей, гражданского общества к проблеме детского труда, чтобы добиться запрета и ликвидации наихудших форм детского труда и покончить со всеми его формами к 2025 году. По оценкам МОТ, только в развивающихся странах вынуждены работать около 250 миллионов детей в возрасте от 5 до 14 лет. Детский труд встречается практически во всех секторах экономики, однако 7 из 10 детей работают в сельском хозяйстве.</a:t>
            </a:r>
          </a:p>
        </p:txBody>
      </p:sp>
    </p:spTree>
    <p:extLst>
      <p:ext uri="{BB962C8B-B14F-4D97-AF65-F5344CB8AC3E}">
        <p14:creationId xmlns:p14="http://schemas.microsoft.com/office/powerpoint/2010/main" val="241910293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9" y="44072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Каковы основные цели учреждённого Международной организацией труда Всемирного дня борьбы с детским трудом?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108" y="1678817"/>
            <a:ext cx="8104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ответа на вопрос отметьте один или несколько вариантов ответа: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35833" y="6264625"/>
            <a:ext cx="2459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максимум 1 балл)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431406"/>
              </p:ext>
            </p:extLst>
          </p:nvPr>
        </p:nvGraphicFramePr>
        <p:xfrm>
          <a:off x="265257" y="2123512"/>
          <a:ext cx="7484052" cy="4297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8653"/>
                <a:gridCol w="1215399"/>
              </a:tblGrid>
              <a:tr h="597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1) Проводить 12 июня исследования занятости детей в разных секторах экономики.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640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2) Обратить внимание мирового сообщества на проблему детского труда.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˅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597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3) Дать детям во всех странах мира более широкую возможность работать в сельском хозяйстве.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896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4) Объединить усилия международных организаций, правительств, граждан, работодателей для принятия мер по сокращению и ликвидации детского труда в разных странах.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˅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597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5) Убедить мировое сообщество сделать 12 июня выходным днем для всех работающих детей.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597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6) Увольнять ежегодно в этот день с работы детей, чтобы к 2025 году не работал ни один ребёнок.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3443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2094820"/>
            <a:ext cx="83127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знания: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вопросов местного, глобального и межкультурного значения. Глобальные проблемы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Познавательные умения: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ситуацию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Уровень: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 ответа: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с выбором нескольких верных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ответов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Объект оценки: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анализ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108" y="141054"/>
            <a:ext cx="8575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Каковы основные цели учреждённого Международной организацией труда Всемирного дня борьбы с детским трудом?</a:t>
            </a:r>
          </a:p>
        </p:txBody>
      </p:sp>
    </p:spTree>
    <p:extLst>
      <p:ext uri="{BB962C8B-B14F-4D97-AF65-F5344CB8AC3E}">
        <p14:creationId xmlns:p14="http://schemas.microsoft.com/office/powerpoint/2010/main" val="380167677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6" y="0"/>
            <a:ext cx="87699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4.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организация труда, стремясь к ликвидации детского труда, призывает страны предоставить бедным семьям финансовую помощь для обучения их детей в школах, а также гарантировать взрослым трудоустройство.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871" y="1706801"/>
            <a:ext cx="8582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образом каждая из этих двух мер может способствовать ликвидации детского труда в бедных странах? Запишите объяснение для каждой меры: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Предоставить финансовую помощь: ________________________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Гарантировать трудоустройство взрослым: _________________________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871" y="4302404"/>
            <a:ext cx="83958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знания: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вопросов местного, глобального и межкультурного значения. Глобальные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Познавательные умения: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объяснять сложные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Уровень: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 ответа: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с развернутым ответом (в виде текста, рисунка или и рисунка, и текста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оценки: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объяснение сложной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</a:t>
            </a: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07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652" y="381062"/>
            <a:ext cx="4924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Глобальные компетенции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4908" y="1714480"/>
            <a:ext cx="84651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– </a:t>
            </a:r>
            <a:r>
              <a:rPr lang="ru-RU" sz="3000" dirty="0"/>
              <a:t>это сочетание </a:t>
            </a:r>
            <a:r>
              <a:rPr lang="ru-RU" sz="3000" b="1" dirty="0">
                <a:solidFill>
                  <a:srgbClr val="0070C0"/>
                </a:solidFill>
              </a:rPr>
              <a:t>знаний</a:t>
            </a:r>
            <a:r>
              <a:rPr lang="ru-RU" sz="3000" dirty="0">
                <a:solidFill>
                  <a:srgbClr val="0070C0"/>
                </a:solidFill>
              </a:rPr>
              <a:t>, </a:t>
            </a:r>
            <a:r>
              <a:rPr lang="ru-RU" sz="3000" b="1" dirty="0">
                <a:solidFill>
                  <a:srgbClr val="0070C0"/>
                </a:solidFill>
              </a:rPr>
              <a:t>умений</a:t>
            </a:r>
            <a:r>
              <a:rPr lang="ru-RU" sz="3000" dirty="0">
                <a:solidFill>
                  <a:srgbClr val="0070C0"/>
                </a:solidFill>
              </a:rPr>
              <a:t>,</a:t>
            </a:r>
            <a:r>
              <a:rPr lang="ru-RU" sz="3000" b="1" dirty="0">
                <a:solidFill>
                  <a:srgbClr val="0070C0"/>
                </a:solidFill>
              </a:rPr>
              <a:t> взглядов</a:t>
            </a:r>
            <a:r>
              <a:rPr lang="ru-RU" sz="3000" dirty="0">
                <a:solidFill>
                  <a:srgbClr val="0070C0"/>
                </a:solidFill>
              </a:rPr>
              <a:t>, </a:t>
            </a:r>
            <a:r>
              <a:rPr lang="ru-RU" sz="3000" b="1" dirty="0">
                <a:solidFill>
                  <a:srgbClr val="0070C0"/>
                </a:solidFill>
              </a:rPr>
              <a:t>отношений и ценностей</a:t>
            </a:r>
            <a:r>
              <a:rPr lang="ru-RU" sz="3000" dirty="0"/>
              <a:t>,</a:t>
            </a:r>
          </a:p>
          <a:p>
            <a:r>
              <a:rPr lang="ru-RU" sz="3000" dirty="0"/>
              <a:t>успешно применяемых при личном или виртуальном </a:t>
            </a:r>
            <a:r>
              <a:rPr lang="ru-RU" sz="3000" b="1" dirty="0">
                <a:solidFill>
                  <a:srgbClr val="0070C0"/>
                </a:solidFill>
              </a:rPr>
              <a:t>взаимодействии с</a:t>
            </a:r>
            <a:r>
              <a:rPr lang="ru-RU" sz="3000" dirty="0">
                <a:solidFill>
                  <a:srgbClr val="0070C0"/>
                </a:solidFill>
              </a:rPr>
              <a:t> </a:t>
            </a:r>
            <a:r>
              <a:rPr lang="ru-RU" sz="3000" b="1" dirty="0">
                <a:solidFill>
                  <a:srgbClr val="0070C0"/>
                </a:solidFill>
              </a:rPr>
              <a:t>людьми, которые принадлежат к другой культурной среде</a:t>
            </a:r>
            <a:r>
              <a:rPr lang="ru-RU" sz="3000" dirty="0"/>
              <a:t>,</a:t>
            </a:r>
          </a:p>
          <a:p>
            <a:r>
              <a:rPr lang="ru-RU" sz="3000" dirty="0"/>
              <a:t>в ситуациях, требующих от человека </a:t>
            </a:r>
            <a:r>
              <a:rPr lang="ru-RU" sz="3000" b="1" dirty="0">
                <a:solidFill>
                  <a:srgbClr val="0070C0"/>
                </a:solidFill>
              </a:rPr>
              <a:t>понимания проблем, которые не имеют национальных границ</a:t>
            </a:r>
            <a:r>
              <a:rPr lang="ru-RU" sz="3000" dirty="0">
                <a:solidFill>
                  <a:srgbClr val="0070C0"/>
                </a:solidFill>
              </a:rPr>
              <a:t> </a:t>
            </a:r>
          </a:p>
          <a:p>
            <a:r>
              <a:rPr lang="ru-RU" sz="3000" dirty="0"/>
              <a:t>и оказывают </a:t>
            </a:r>
            <a:r>
              <a:rPr lang="ru-RU" sz="3000" b="1" dirty="0">
                <a:solidFill>
                  <a:srgbClr val="0070C0"/>
                </a:solidFill>
              </a:rPr>
              <a:t>влияние на жизнь нынешнего и будущих поколений</a:t>
            </a:r>
            <a:r>
              <a:rPr lang="ru-RU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442304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9" y="376490"/>
            <a:ext cx="8312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Уровни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глобальной компетенции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219" y="1859110"/>
            <a:ext cx="831272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Учитываются следующие параметры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1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и анализ точек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зрения </a:t>
            </a:r>
          </a:p>
          <a:p>
            <a:pPr algn="just">
              <a:spcAft>
                <a:spcPts val="0"/>
              </a:spcAft>
            </a:pPr>
            <a:endParaRPr lang="ru-RU" sz="1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Рассуждения, выходящие за рамки информации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</a:t>
            </a:r>
          </a:p>
          <a:p>
            <a:pPr algn="just">
              <a:spcAft>
                <a:spcPts val="0"/>
              </a:spcAft>
            </a:pPr>
            <a:endParaRPr lang="ru-RU" sz="10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информации</a:t>
            </a:r>
          </a:p>
          <a:p>
            <a:pPr algn="just">
              <a:spcAft>
                <a:spcPts val="0"/>
              </a:spcAft>
            </a:pPr>
            <a:endParaRPr lang="ru-RU" sz="1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или объяснение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420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0" y="445762"/>
            <a:ext cx="824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Выявлены и описаны пять уровней глобальной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компетенции: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490" y="1803784"/>
            <a:ext cx="85205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уровне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могут правильно определить одну точку зрения и использовать полученную информацию для выполнения задания; могут рассуждать за пределами информации задания, когда им знаком контекст; могут оценить минимальный объем информации, описать ситуацию или ее аспекты.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944" y="3854303"/>
            <a:ext cx="8520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уровне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могут выявлять и анализировать 5 и более точек зрения; они демонстрируют способность выходить за рамки задания и привлекать информацию, не содержащуюся в условии; могут объяснять сложные ситуации или их аспекты, с точки зрения ее достоверности, определения краткосрочных и долгосрочных последствий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19865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809" t="18237" r="28178" b="18437"/>
          <a:stretch/>
        </p:blipFill>
        <p:spPr bwMode="auto">
          <a:xfrm>
            <a:off x="683491" y="252268"/>
            <a:ext cx="7795490" cy="6259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660737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648" t="18838" r="29141" b="18437"/>
          <a:stretch/>
        </p:blipFill>
        <p:spPr bwMode="auto">
          <a:xfrm>
            <a:off x="979056" y="155718"/>
            <a:ext cx="7102762" cy="6503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154248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809" t="19439" r="27857" b="18437"/>
          <a:stretch/>
        </p:blipFill>
        <p:spPr bwMode="auto">
          <a:xfrm>
            <a:off x="729673" y="234662"/>
            <a:ext cx="7269018" cy="6276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054196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809" t="19439" r="28659" b="18637"/>
          <a:stretch/>
        </p:blipFill>
        <p:spPr bwMode="auto">
          <a:xfrm>
            <a:off x="600365" y="285605"/>
            <a:ext cx="7490690" cy="6161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164238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329" t="18437" r="27857" b="18237"/>
          <a:stretch/>
        </p:blipFill>
        <p:spPr bwMode="auto">
          <a:xfrm>
            <a:off x="775855" y="335395"/>
            <a:ext cx="7740072" cy="6148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908556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290" t="18637" r="28178" b="18437"/>
          <a:stretch/>
        </p:blipFill>
        <p:spPr bwMode="auto">
          <a:xfrm>
            <a:off x="480435" y="261793"/>
            <a:ext cx="8118620" cy="6009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62544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90" y="168672"/>
            <a:ext cx="8358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Цели овладения глобальными компетенциями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689" y="1683711"/>
            <a:ext cx="847898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000" b="1" i="1" dirty="0">
                <a:solidFill>
                  <a:srgbClr val="0070C0"/>
                </a:solidFill>
              </a:rPr>
              <a:t>Для гармоничной жизни в многокультурном </a:t>
            </a:r>
            <a:r>
              <a:rPr lang="ru-RU" sz="3000" b="1" i="1" dirty="0" smtClean="0">
                <a:solidFill>
                  <a:srgbClr val="0070C0"/>
                </a:solidFill>
              </a:rPr>
              <a:t>сообществе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1000" b="1" dirty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000" b="1" i="1" dirty="0">
                <a:solidFill>
                  <a:srgbClr val="0070C0"/>
                </a:solidFill>
              </a:rPr>
              <a:t>Для процветания на изменяющемся рынке </a:t>
            </a:r>
            <a:r>
              <a:rPr lang="ru-RU" sz="3000" b="1" i="1" dirty="0" smtClean="0">
                <a:solidFill>
                  <a:srgbClr val="0070C0"/>
                </a:solidFill>
              </a:rPr>
              <a:t>труда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1000" b="1" dirty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000" b="1" i="1" dirty="0">
                <a:solidFill>
                  <a:srgbClr val="0070C0"/>
                </a:solidFill>
              </a:rPr>
              <a:t>Для эффективного и ответственного использования </a:t>
            </a:r>
            <a:r>
              <a:rPr lang="ru-RU" sz="3000" b="1" i="1" dirty="0" err="1" smtClean="0">
                <a:solidFill>
                  <a:srgbClr val="0070C0"/>
                </a:solidFill>
              </a:rPr>
              <a:t>медиаплатформ</a:t>
            </a:r>
            <a:endParaRPr lang="ru-RU" sz="3000" b="1" i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1000" b="1" dirty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000" b="1" i="1" dirty="0">
                <a:solidFill>
                  <a:srgbClr val="0070C0"/>
                </a:solidFill>
              </a:rPr>
              <a:t>Для поддержания Целей устойчивого </a:t>
            </a:r>
            <a:r>
              <a:rPr lang="ru-RU" sz="3000" b="1" i="1" dirty="0" smtClean="0">
                <a:solidFill>
                  <a:srgbClr val="0070C0"/>
                </a:solidFill>
              </a:rPr>
              <a:t>развития </a:t>
            </a:r>
            <a:r>
              <a:rPr lang="ru-RU" sz="2800" i="1" dirty="0" smtClean="0"/>
              <a:t>(идеи </a:t>
            </a:r>
            <a:r>
              <a:rPr lang="ru-RU" sz="2800" i="1" dirty="0"/>
              <a:t>глобального гражданства и </a:t>
            </a:r>
            <a:r>
              <a:rPr lang="ru-RU" sz="2800" i="1" dirty="0" err="1"/>
              <a:t>субъектности</a:t>
            </a:r>
            <a:r>
              <a:rPr lang="ru-RU" sz="2800" i="1" dirty="0"/>
              <a:t> гражданина</a:t>
            </a:r>
            <a:r>
              <a:rPr lang="ru-RU" sz="2800" i="1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55503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6736" t="7759" r="4095"/>
          <a:stretch/>
        </p:blipFill>
        <p:spPr bwMode="auto">
          <a:xfrm>
            <a:off x="880341" y="165388"/>
            <a:ext cx="7367732" cy="4092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6581" y="4694551"/>
            <a:ext cx="7846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Подходы к оценке глобальных компетенций в исследовании PISA-2018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208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983" y="141008"/>
            <a:ext cx="8257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</a:rPr>
              <a:t>В оценке знаний в области глобальных компетенций: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выделены четыре направления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435" y="1831539"/>
            <a:ext cx="814185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Изучение </a:t>
            </a:r>
            <a:r>
              <a:rPr lang="ru-RU" sz="2800" b="1" dirty="0">
                <a:solidFill>
                  <a:srgbClr val="0070C0"/>
                </a:solidFill>
              </a:rPr>
              <a:t>вопросов местного, глобального и межкультурного </a:t>
            </a:r>
            <a:r>
              <a:rPr lang="ru-RU" sz="2800" b="1" dirty="0" smtClean="0">
                <a:solidFill>
                  <a:srgbClr val="0070C0"/>
                </a:solidFill>
              </a:rPr>
              <a:t>значения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endParaRPr lang="ru-RU" sz="1000" b="1" dirty="0">
              <a:solidFill>
                <a:srgbClr val="0070C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2. Понимание и оценка точки зрения и мировоззрения </a:t>
            </a:r>
            <a:r>
              <a:rPr lang="ru-RU" sz="2800" b="1" dirty="0" smtClean="0">
                <a:solidFill>
                  <a:srgbClr val="0070C0"/>
                </a:solidFill>
              </a:rPr>
              <a:t>других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endParaRPr lang="ru-RU" sz="1000" b="1" dirty="0">
              <a:solidFill>
                <a:srgbClr val="0070C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3. Участие в открытом, адекватном и эффективном межкультурном </a:t>
            </a:r>
            <a:r>
              <a:rPr lang="ru-RU" sz="2800" b="1" dirty="0" smtClean="0">
                <a:solidFill>
                  <a:srgbClr val="0070C0"/>
                </a:solidFill>
              </a:rPr>
              <a:t>взаимодействии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endParaRPr lang="ru-RU" sz="1000" b="1" dirty="0">
              <a:solidFill>
                <a:srgbClr val="0070C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4. Содействие коллективному благополучию и устойчивому </a:t>
            </a:r>
            <a:r>
              <a:rPr lang="ru-RU" sz="2800" b="1" dirty="0" smtClean="0">
                <a:solidFill>
                  <a:srgbClr val="0070C0"/>
                </a:solidFill>
              </a:rPr>
              <a:t>развитию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010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050" y="353352"/>
            <a:ext cx="4988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Загрязнение Мирового океана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782" y="1785679"/>
            <a:ext cx="82896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Прочитайте текст и выполните задания </a:t>
            </a:r>
            <a:r>
              <a:rPr lang="ru-RU" i="1" dirty="0" smtClean="0"/>
              <a:t>1-5</a:t>
            </a:r>
          </a:p>
          <a:p>
            <a:endParaRPr lang="ru-RU" sz="1000" i="1" dirty="0"/>
          </a:p>
          <a:p>
            <a:pPr algn="just"/>
            <a:r>
              <a:rPr lang="ru-RU" sz="2400" dirty="0" smtClean="0"/>
              <a:t>         </a:t>
            </a:r>
            <a:r>
              <a:rPr lang="ru-RU" sz="2400" b="1" dirty="0" smtClean="0">
                <a:solidFill>
                  <a:srgbClr val="0070C0"/>
                </a:solidFill>
              </a:rPr>
              <a:t>Загрязнение</a:t>
            </a:r>
            <a:r>
              <a:rPr lang="ru-RU" sz="2400" b="1" dirty="0">
                <a:solidFill>
                  <a:srgbClr val="0070C0"/>
                </a:solidFill>
              </a:rPr>
              <a:t>, чрезмерное истощение биологических ресурсов, последствия глобальных климатических изменений – все эти факторы сильно влияют на состояние океанов. Некоторые специалисты полагают, что к 2050 году количество пластиковых отходов в океане сравняется с объёмом рыбных ресурсов, а подъём уровня воды в Мировом океане грозит затоплением прибрежных районов многих стран. Вода в океанах становится всё более тёплой, это ведёт к разрушению коралловых рифов и вымиранию некоторых видов растений и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32675370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8" y="94872"/>
            <a:ext cx="8298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Задание 1. </a:t>
            </a:r>
            <a:r>
              <a:rPr lang="ru-RU" sz="2400" b="1" dirty="0">
                <a:solidFill>
                  <a:srgbClr val="0070C0"/>
                </a:solidFill>
              </a:rPr>
              <a:t>Какие утверждения могут подтвердить происходящие с океаном изменения, о которых говорится в тексте? </a:t>
            </a:r>
            <a:r>
              <a:rPr lang="ru-RU" sz="2400" b="1" i="1" dirty="0">
                <a:solidFill>
                  <a:srgbClr val="0070C0"/>
                </a:solidFill>
              </a:rPr>
              <a:t>Выберите все верные утверждения</a:t>
            </a:r>
            <a:r>
              <a:rPr lang="ru-RU" i="1" dirty="0"/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33117"/>
              </p:ext>
            </p:extLst>
          </p:nvPr>
        </p:nvGraphicFramePr>
        <p:xfrm>
          <a:off x="415665" y="1754908"/>
          <a:ext cx="8220335" cy="4528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8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Утверждение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1. Каждый год в Мировом океане оказывается примерно 8 млн. тонн пластика. </a:t>
                      </a:r>
                      <a:endParaRPr lang="ru-RU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9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2. В ХХ веке повышение уровня воды в океане составило 10-20 см, по мнению специалистов, в XXI веке оно может составить до 1 м.</a:t>
                      </a:r>
                      <a:endParaRPr lang="ru-RU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3. В Мировом океане обитает большое количество видов живых организмов, они разнообразны и удивительны. </a:t>
                      </a:r>
                      <a:endParaRPr lang="ru-RU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3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4. В начале 1980-х годов общая площадь коралловых рифов в Мировом океане составляла около 600 тыс. км².</a:t>
                      </a:r>
                      <a:endParaRPr lang="ru-RU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3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5. Повышение температуры воды Мирового океана привело к снижению объемов рыбного промысла в мире почти на 5%</a:t>
                      </a:r>
                      <a:endParaRPr lang="ru-RU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sym typeface="Wingdings 2"/>
                        </a:rPr>
                        <a:t>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52842" y="6384698"/>
            <a:ext cx="350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Ответ: 1, 2, 5 (максимум 2 балла)</a:t>
            </a:r>
          </a:p>
        </p:txBody>
      </p:sp>
    </p:spTree>
    <p:extLst>
      <p:ext uri="{BB962C8B-B14F-4D97-AF65-F5344CB8AC3E}">
        <p14:creationId xmlns:p14="http://schemas.microsoft.com/office/powerpoint/2010/main" val="23690739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782" y="150290"/>
            <a:ext cx="8326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Задание 1. </a:t>
            </a:r>
            <a:r>
              <a:rPr lang="ru-RU" b="1" dirty="0">
                <a:solidFill>
                  <a:srgbClr val="0070C0"/>
                </a:solidFill>
              </a:rPr>
              <a:t>Какие утверждения могут подтвердить происходящие с океаном изменения, о которых говорится в тексте? </a:t>
            </a:r>
            <a:r>
              <a:rPr lang="ru-RU" b="1" i="1" dirty="0">
                <a:solidFill>
                  <a:srgbClr val="0070C0"/>
                </a:solidFill>
              </a:rPr>
              <a:t>Выберите все верные утверждения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1782" y="1831539"/>
            <a:ext cx="80217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Содержание знания: </a:t>
            </a:r>
            <a:r>
              <a:rPr lang="ru-RU" sz="2400" b="1" dirty="0">
                <a:solidFill>
                  <a:srgbClr val="0070C0"/>
                </a:solidFill>
              </a:rPr>
              <a:t>изучение вопросов местного, глобального и межкультурного значения. Глобальные </a:t>
            </a:r>
            <a:r>
              <a:rPr lang="ru-RU" sz="2400" b="1" dirty="0" smtClean="0">
                <a:solidFill>
                  <a:srgbClr val="0070C0"/>
                </a:solidFill>
              </a:rPr>
              <a:t>проблемы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/>
              <a:t>Познавательные умения: </a:t>
            </a:r>
            <a:r>
              <a:rPr lang="ru-RU" sz="2400" b="1" dirty="0">
                <a:solidFill>
                  <a:srgbClr val="0070C0"/>
                </a:solidFill>
              </a:rPr>
              <a:t>оценивать информацию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  <a:p>
            <a:r>
              <a:rPr lang="ru-RU" sz="2400" b="1" dirty="0"/>
              <a:t>Уровень: </a:t>
            </a:r>
            <a:r>
              <a:rPr lang="ru-RU" sz="2400" b="1" dirty="0" smtClean="0">
                <a:solidFill>
                  <a:srgbClr val="0070C0"/>
                </a:solidFill>
              </a:rPr>
              <a:t>низкий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/>
              <a:t>Формат ответа: </a:t>
            </a:r>
            <a:r>
              <a:rPr lang="ru-RU" sz="2400" b="1" dirty="0">
                <a:solidFill>
                  <a:srgbClr val="0070C0"/>
                </a:solidFill>
              </a:rPr>
              <a:t>задание с выбором нескольких верных </a:t>
            </a:r>
            <a:r>
              <a:rPr lang="ru-RU" sz="2400" b="1" dirty="0" smtClean="0">
                <a:solidFill>
                  <a:srgbClr val="0070C0"/>
                </a:solidFill>
              </a:rPr>
              <a:t>ответов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/>
              <a:t>Объект оценки: </a:t>
            </a:r>
            <a:r>
              <a:rPr lang="ru-RU" sz="2400" b="1" dirty="0">
                <a:solidFill>
                  <a:srgbClr val="0070C0"/>
                </a:solidFill>
              </a:rPr>
              <a:t>оценка информации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157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999" y="2647"/>
            <a:ext cx="8714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Задание 2. </a:t>
            </a:r>
            <a:r>
              <a:rPr lang="ru-RU" sz="2000" b="1" dirty="0">
                <a:solidFill>
                  <a:srgbClr val="0070C0"/>
                </a:solidFill>
              </a:rPr>
              <a:t>Ниже приведены две пары процессов. В каждой паре один из процессов является причиной, а другой – следствием. Используя информацию текста, нарисуйте в каждой паре стрелку, направление которой указывает от причины к следствию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8055" t="30461" r="22407" b="53708"/>
          <a:stretch/>
        </p:blipFill>
        <p:spPr bwMode="auto">
          <a:xfrm>
            <a:off x="253999" y="1481857"/>
            <a:ext cx="5967413" cy="2277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36310" y="1858879"/>
            <a:ext cx="20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(максимум 1 балл)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3999" y="3768432"/>
            <a:ext cx="83450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Содержание знания: </a:t>
            </a:r>
            <a:r>
              <a:rPr lang="ru-RU" sz="2000" b="1" dirty="0">
                <a:solidFill>
                  <a:srgbClr val="0070C0"/>
                </a:solidFill>
              </a:rPr>
              <a:t>изучение вопросов местного, глобального и межкультурного значения. Глобальные </a:t>
            </a:r>
            <a:r>
              <a:rPr lang="ru-RU" sz="2000" b="1" dirty="0" smtClean="0">
                <a:solidFill>
                  <a:srgbClr val="0070C0"/>
                </a:solidFill>
              </a:rPr>
              <a:t>проблемы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b="1" dirty="0"/>
              <a:t>Познавательные умения: </a:t>
            </a:r>
            <a:r>
              <a:rPr lang="ru-RU" sz="2000" b="1" dirty="0">
                <a:solidFill>
                  <a:srgbClr val="0070C0"/>
                </a:solidFill>
              </a:rPr>
              <a:t>оценивать действия и их последствия (результаты</a:t>
            </a:r>
            <a:r>
              <a:rPr lang="ru-RU" sz="2000" b="1" dirty="0" smtClean="0">
                <a:solidFill>
                  <a:srgbClr val="0070C0"/>
                </a:solidFill>
              </a:rPr>
              <a:t>)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b="1" dirty="0"/>
              <a:t>Уровень: </a:t>
            </a:r>
            <a:r>
              <a:rPr lang="ru-RU" sz="2000" b="1" dirty="0" smtClean="0">
                <a:solidFill>
                  <a:srgbClr val="0070C0"/>
                </a:solidFill>
              </a:rPr>
              <a:t>низкий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/>
              <a:t>Формат ответа: </a:t>
            </a:r>
            <a:r>
              <a:rPr lang="ru-RU" sz="2000" b="1" dirty="0">
                <a:solidFill>
                  <a:srgbClr val="0070C0"/>
                </a:solidFill>
              </a:rPr>
              <a:t>задание на установление соответствия (две группы объектов</a:t>
            </a:r>
            <a:r>
              <a:rPr lang="ru-RU" sz="2000" b="1" dirty="0" smtClean="0">
                <a:solidFill>
                  <a:srgbClr val="0070C0"/>
                </a:solidFill>
              </a:rPr>
              <a:t>)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/>
              <a:t>Объект оценки: </a:t>
            </a:r>
            <a:r>
              <a:rPr lang="ru-RU" sz="2000" b="1" dirty="0">
                <a:solidFill>
                  <a:srgbClr val="0070C0"/>
                </a:solidFill>
              </a:rPr>
              <a:t>оценка действий и их последствий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631936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0">
      <a:dk1>
        <a:sysClr val="windowText" lastClr="000000"/>
      </a:dk1>
      <a:lt1>
        <a:srgbClr val="D8D8D8"/>
      </a:lt1>
      <a:dk2>
        <a:srgbClr val="D8D8D8"/>
      </a:dk2>
      <a:lt2>
        <a:srgbClr val="DEF5FA"/>
      </a:lt2>
      <a:accent1>
        <a:srgbClr val="2B4C77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Другая 10">
      <a:dk1>
        <a:sysClr val="windowText" lastClr="000000"/>
      </a:dk1>
      <a:lt1>
        <a:srgbClr val="D8D8D8"/>
      </a:lt1>
      <a:dk2>
        <a:srgbClr val="D8D8D8"/>
      </a:dk2>
      <a:lt2>
        <a:srgbClr val="DEF5FA"/>
      </a:lt2>
      <a:accent1>
        <a:srgbClr val="2B4C77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ОТЧЕТ_2018</Template>
  <TotalTime>661</TotalTime>
  <Words>1636</Words>
  <Application>Microsoft Office PowerPoint</Application>
  <PresentationFormat>Экран (4:3)</PresentationFormat>
  <Paragraphs>171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Обычная</vt:lpstr>
      <vt:lpstr>1_Обычная</vt:lpstr>
      <vt:lpstr>Формирование глобальных компетенций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слайд</dc:title>
  <dc:creator>Демичева Ю.А</dc:creator>
  <cp:lastModifiedBy>Маринкина Людмила Геннадьевна</cp:lastModifiedBy>
  <cp:revision>45</cp:revision>
  <cp:lastPrinted>2021-10-13T02:48:16Z</cp:lastPrinted>
  <dcterms:created xsi:type="dcterms:W3CDTF">2020-01-08T23:34:58Z</dcterms:created>
  <dcterms:modified xsi:type="dcterms:W3CDTF">2021-10-26T23:09:38Z</dcterms:modified>
</cp:coreProperties>
</file>