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56" r:id="rId2"/>
    <p:sldId id="257" r:id="rId3"/>
    <p:sldId id="272" r:id="rId4"/>
    <p:sldId id="258" r:id="rId5"/>
    <p:sldId id="259" r:id="rId6"/>
    <p:sldId id="271" r:id="rId7"/>
    <p:sldId id="270" r:id="rId8"/>
    <p:sldId id="273" r:id="rId9"/>
    <p:sldId id="275" r:id="rId10"/>
    <p:sldId id="276" r:id="rId11"/>
    <p:sldId id="281" r:id="rId12"/>
    <p:sldId id="277" r:id="rId13"/>
    <p:sldId id="278" r:id="rId14"/>
    <p:sldId id="260" r:id="rId15"/>
    <p:sldId id="261" r:id="rId16"/>
    <p:sldId id="262" r:id="rId17"/>
    <p:sldId id="264" r:id="rId18"/>
    <p:sldId id="263" r:id="rId19"/>
    <p:sldId id="265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63" autoAdjust="0"/>
  </p:normalViewPr>
  <p:slideViewPr>
    <p:cSldViewPr>
      <p:cViewPr varScale="1">
        <p:scale>
          <a:sx n="63" d="100"/>
          <a:sy n="63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D6348-F2E8-4C8E-ABE7-A28475ACB8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4359D2C-6811-4323-8246-2C28817612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Tx/>
            <a:buChar char="n"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Система функциональных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резервов организма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90C7A0D-F376-4FB4-AC55-A5BE4B6371C1}" type="parTrans" cxnId="{19D6E730-A273-4FBA-80BD-8E812A7A614C}">
      <dgm:prSet/>
      <dgm:spPr/>
    </dgm:pt>
    <dgm:pt modelId="{1B0AA4D9-596D-47F7-8269-3E8B4DB89DB5}" type="sibTrans" cxnId="{19D6E730-A273-4FBA-80BD-8E812A7A614C}">
      <dgm:prSet/>
      <dgm:spPr/>
    </dgm:pt>
    <dgm:pt modelId="{C5519579-0284-45A2-B8C6-A016C4B8BA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Биохимические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резервы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(реакции обмена).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C068352-30E0-4E2B-B854-B971D593058B}" type="parTrans" cxnId="{0B7EECB6-D9D1-4326-99C5-95013EAB35CF}">
      <dgm:prSet/>
      <dgm:spPr/>
    </dgm:pt>
    <dgm:pt modelId="{1BB92F8F-3D36-4677-89CC-691BBC88D212}" type="sibTrans" cxnId="{0B7EECB6-D9D1-4326-99C5-95013EAB35CF}">
      <dgm:prSet/>
      <dgm:spPr/>
    </dgm:pt>
    <dgm:pt modelId="{F9D8F638-5DE1-4843-82CF-5650002DFD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Психические резервы. 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2EE4372-A221-4B7F-A347-2496DC73590A}" type="parTrans" cxnId="{B675C006-A738-432B-8172-7870312599EA}">
      <dgm:prSet/>
      <dgm:spPr/>
    </dgm:pt>
    <dgm:pt modelId="{453F2DDD-81C4-4593-90AB-1740C6D46B00}" type="sibTrans" cxnId="{B675C006-A738-432B-8172-7870312599EA}">
      <dgm:prSet/>
      <dgm:spPr/>
    </dgm:pt>
    <dgm:pt modelId="{7EA005CB-0294-407D-BDD9-FE8ABACED7C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Физиологические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резервы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(на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AF458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уровне клеток,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органов, систем органов).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49F7424-3B3D-4C11-A2A3-979890AA1058}" type="parTrans" cxnId="{BF522581-8419-4899-896E-5E6530F67ED0}">
      <dgm:prSet/>
      <dgm:spPr/>
    </dgm:pt>
    <dgm:pt modelId="{9C55AC8B-2A0F-4E75-B623-0299CD81F168}" type="sibTrans" cxnId="{BF522581-8419-4899-896E-5E6530F67ED0}">
      <dgm:prSet/>
      <dgm:spPr/>
    </dgm:pt>
    <dgm:pt modelId="{CE448181-4622-4699-A6AD-78EC0869B7CD}" type="pres">
      <dgm:prSet presAssocID="{96BD6348-F2E8-4C8E-ABE7-A28475ACB8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11E504-51B3-4E4A-B3B6-2B23253A6E46}" type="pres">
      <dgm:prSet presAssocID="{B4359D2C-6811-4323-8246-2C2881761249}" presName="hierRoot1" presStyleCnt="0">
        <dgm:presLayoutVars>
          <dgm:hierBranch/>
        </dgm:presLayoutVars>
      </dgm:prSet>
      <dgm:spPr/>
    </dgm:pt>
    <dgm:pt modelId="{AC2ED855-634B-4E87-874A-F842F813F377}" type="pres">
      <dgm:prSet presAssocID="{B4359D2C-6811-4323-8246-2C2881761249}" presName="rootComposite1" presStyleCnt="0"/>
      <dgm:spPr/>
    </dgm:pt>
    <dgm:pt modelId="{4AE9C3F1-AFFB-4662-92F2-32C3AA27BEBB}" type="pres">
      <dgm:prSet presAssocID="{B4359D2C-6811-4323-8246-2C2881761249}" presName="rootText1" presStyleLbl="node0" presStyleIdx="0" presStyleCnt="1">
        <dgm:presLayoutVars>
          <dgm:chPref val="3"/>
        </dgm:presLayoutVars>
      </dgm:prSet>
      <dgm:spPr/>
    </dgm:pt>
    <dgm:pt modelId="{017162EC-AEB6-49E2-AF56-1A766D00D01A}" type="pres">
      <dgm:prSet presAssocID="{B4359D2C-6811-4323-8246-2C2881761249}" presName="rootConnector1" presStyleLbl="node1" presStyleIdx="0" presStyleCnt="0"/>
      <dgm:spPr/>
    </dgm:pt>
    <dgm:pt modelId="{8903AF59-CF43-4B2E-83C9-493EEA285CBA}" type="pres">
      <dgm:prSet presAssocID="{B4359D2C-6811-4323-8246-2C2881761249}" presName="hierChild2" presStyleCnt="0"/>
      <dgm:spPr/>
    </dgm:pt>
    <dgm:pt modelId="{2DD30E01-AEE2-41B2-BB33-B912C7552890}" type="pres">
      <dgm:prSet presAssocID="{CC068352-30E0-4E2B-B854-B971D593058B}" presName="Name35" presStyleLbl="parChTrans1D2" presStyleIdx="0" presStyleCnt="3"/>
      <dgm:spPr/>
    </dgm:pt>
    <dgm:pt modelId="{07C4748B-258D-4112-B99C-53D20716DC77}" type="pres">
      <dgm:prSet presAssocID="{C5519579-0284-45A2-B8C6-A016C4B8BA5E}" presName="hierRoot2" presStyleCnt="0">
        <dgm:presLayoutVars>
          <dgm:hierBranch/>
        </dgm:presLayoutVars>
      </dgm:prSet>
      <dgm:spPr/>
    </dgm:pt>
    <dgm:pt modelId="{4BAC2A99-80D0-4002-A512-B877F9FD0BCD}" type="pres">
      <dgm:prSet presAssocID="{C5519579-0284-45A2-B8C6-A016C4B8BA5E}" presName="rootComposite" presStyleCnt="0"/>
      <dgm:spPr/>
    </dgm:pt>
    <dgm:pt modelId="{39FF8FF9-3601-4D4A-8C42-6D4C06C2C382}" type="pres">
      <dgm:prSet presAssocID="{C5519579-0284-45A2-B8C6-A016C4B8BA5E}" presName="rootText" presStyleLbl="node2" presStyleIdx="0" presStyleCnt="3">
        <dgm:presLayoutVars>
          <dgm:chPref val="3"/>
        </dgm:presLayoutVars>
      </dgm:prSet>
      <dgm:spPr/>
    </dgm:pt>
    <dgm:pt modelId="{990AE6C1-01A4-49A7-89AF-FA4110B36AED}" type="pres">
      <dgm:prSet presAssocID="{C5519579-0284-45A2-B8C6-A016C4B8BA5E}" presName="rootConnector" presStyleLbl="node2" presStyleIdx="0" presStyleCnt="3"/>
      <dgm:spPr/>
    </dgm:pt>
    <dgm:pt modelId="{1A4C5868-07AE-451B-AFC3-45683BE6851A}" type="pres">
      <dgm:prSet presAssocID="{C5519579-0284-45A2-B8C6-A016C4B8BA5E}" presName="hierChild4" presStyleCnt="0"/>
      <dgm:spPr/>
    </dgm:pt>
    <dgm:pt modelId="{721D3D75-1E13-457E-8365-D2DDE3CACBF8}" type="pres">
      <dgm:prSet presAssocID="{C5519579-0284-45A2-B8C6-A016C4B8BA5E}" presName="hierChild5" presStyleCnt="0"/>
      <dgm:spPr/>
    </dgm:pt>
    <dgm:pt modelId="{9DFF7106-53EB-4739-A359-7564006A3BE9}" type="pres">
      <dgm:prSet presAssocID="{E2EE4372-A221-4B7F-A347-2496DC73590A}" presName="Name35" presStyleLbl="parChTrans1D2" presStyleIdx="1" presStyleCnt="3"/>
      <dgm:spPr/>
    </dgm:pt>
    <dgm:pt modelId="{7A2DFF0D-3F64-447D-B81A-D4F7AEAAED39}" type="pres">
      <dgm:prSet presAssocID="{F9D8F638-5DE1-4843-82CF-5650002DFD73}" presName="hierRoot2" presStyleCnt="0">
        <dgm:presLayoutVars>
          <dgm:hierBranch/>
        </dgm:presLayoutVars>
      </dgm:prSet>
      <dgm:spPr/>
    </dgm:pt>
    <dgm:pt modelId="{5ABB3006-1978-4400-93D8-6CCB1F65F0D1}" type="pres">
      <dgm:prSet presAssocID="{F9D8F638-5DE1-4843-82CF-5650002DFD73}" presName="rootComposite" presStyleCnt="0"/>
      <dgm:spPr/>
    </dgm:pt>
    <dgm:pt modelId="{3C7289B1-064B-481A-8DC0-905CA4116936}" type="pres">
      <dgm:prSet presAssocID="{F9D8F638-5DE1-4843-82CF-5650002DFD73}" presName="rootText" presStyleLbl="node2" presStyleIdx="1" presStyleCnt="3">
        <dgm:presLayoutVars>
          <dgm:chPref val="3"/>
        </dgm:presLayoutVars>
      </dgm:prSet>
      <dgm:spPr/>
    </dgm:pt>
    <dgm:pt modelId="{683E8A29-3A84-4223-AEEF-C23DC5A9C790}" type="pres">
      <dgm:prSet presAssocID="{F9D8F638-5DE1-4843-82CF-5650002DFD73}" presName="rootConnector" presStyleLbl="node2" presStyleIdx="1" presStyleCnt="3"/>
      <dgm:spPr/>
    </dgm:pt>
    <dgm:pt modelId="{B7985529-E00D-4846-B54B-6EEC6423D1F9}" type="pres">
      <dgm:prSet presAssocID="{F9D8F638-5DE1-4843-82CF-5650002DFD73}" presName="hierChild4" presStyleCnt="0"/>
      <dgm:spPr/>
    </dgm:pt>
    <dgm:pt modelId="{BA35EDB2-69D6-4E1C-BBB2-61C806B2D3DE}" type="pres">
      <dgm:prSet presAssocID="{F9D8F638-5DE1-4843-82CF-5650002DFD73}" presName="hierChild5" presStyleCnt="0"/>
      <dgm:spPr/>
    </dgm:pt>
    <dgm:pt modelId="{B857BC7E-E494-4F72-B4D7-155FF01EB9FD}" type="pres">
      <dgm:prSet presAssocID="{649F7424-3B3D-4C11-A2A3-979890AA1058}" presName="Name35" presStyleLbl="parChTrans1D2" presStyleIdx="2" presStyleCnt="3"/>
      <dgm:spPr/>
    </dgm:pt>
    <dgm:pt modelId="{E2B82D63-1D19-48D7-8944-4C18A1DE6AA2}" type="pres">
      <dgm:prSet presAssocID="{7EA005CB-0294-407D-BDD9-FE8ABACED7C8}" presName="hierRoot2" presStyleCnt="0">
        <dgm:presLayoutVars>
          <dgm:hierBranch/>
        </dgm:presLayoutVars>
      </dgm:prSet>
      <dgm:spPr/>
    </dgm:pt>
    <dgm:pt modelId="{558A592B-1C38-4418-AAA8-C96B95CF5D64}" type="pres">
      <dgm:prSet presAssocID="{7EA005CB-0294-407D-BDD9-FE8ABACED7C8}" presName="rootComposite" presStyleCnt="0"/>
      <dgm:spPr/>
    </dgm:pt>
    <dgm:pt modelId="{127D9A01-AF68-41EF-BF86-FC26D35D5CA5}" type="pres">
      <dgm:prSet presAssocID="{7EA005CB-0294-407D-BDD9-FE8ABACED7C8}" presName="rootText" presStyleLbl="node2" presStyleIdx="2" presStyleCnt="3">
        <dgm:presLayoutVars>
          <dgm:chPref val="3"/>
        </dgm:presLayoutVars>
      </dgm:prSet>
      <dgm:spPr/>
    </dgm:pt>
    <dgm:pt modelId="{F81A8D40-F005-4697-96F8-E69AEEA28A7A}" type="pres">
      <dgm:prSet presAssocID="{7EA005CB-0294-407D-BDD9-FE8ABACED7C8}" presName="rootConnector" presStyleLbl="node2" presStyleIdx="2" presStyleCnt="3"/>
      <dgm:spPr/>
    </dgm:pt>
    <dgm:pt modelId="{E9B6FCCE-5B61-4CDC-8936-4F83ED16AABF}" type="pres">
      <dgm:prSet presAssocID="{7EA005CB-0294-407D-BDD9-FE8ABACED7C8}" presName="hierChild4" presStyleCnt="0"/>
      <dgm:spPr/>
    </dgm:pt>
    <dgm:pt modelId="{6981929E-75C2-490C-8705-1C10E7BB1D2F}" type="pres">
      <dgm:prSet presAssocID="{7EA005CB-0294-407D-BDD9-FE8ABACED7C8}" presName="hierChild5" presStyleCnt="0"/>
      <dgm:spPr/>
    </dgm:pt>
    <dgm:pt modelId="{2958D305-F8D6-45A6-807C-24C93C713C64}" type="pres">
      <dgm:prSet presAssocID="{B4359D2C-6811-4323-8246-2C2881761249}" presName="hierChild3" presStyleCnt="0"/>
      <dgm:spPr/>
    </dgm:pt>
  </dgm:ptLst>
  <dgm:cxnLst>
    <dgm:cxn modelId="{6C97B464-47A0-4D16-83F9-ECD38058FDAE}" type="presOf" srcId="{F9D8F638-5DE1-4843-82CF-5650002DFD73}" destId="{683E8A29-3A84-4223-AEEF-C23DC5A9C790}" srcOrd="1" destOrd="0" presId="urn:microsoft.com/office/officeart/2005/8/layout/orgChart1"/>
    <dgm:cxn modelId="{19D6E730-A273-4FBA-80BD-8E812A7A614C}" srcId="{96BD6348-F2E8-4C8E-ABE7-A28475ACB8C2}" destId="{B4359D2C-6811-4323-8246-2C2881761249}" srcOrd="0" destOrd="0" parTransId="{D90C7A0D-F376-4FB4-AC55-A5BE4B6371C1}" sibTransId="{1B0AA4D9-596D-47F7-8269-3E8B4DB89DB5}"/>
    <dgm:cxn modelId="{ED7BCA89-B82E-4A9B-B5C1-9A863E6998F8}" type="presOf" srcId="{B4359D2C-6811-4323-8246-2C2881761249}" destId="{4AE9C3F1-AFFB-4662-92F2-32C3AA27BEBB}" srcOrd="0" destOrd="0" presId="urn:microsoft.com/office/officeart/2005/8/layout/orgChart1"/>
    <dgm:cxn modelId="{8796800B-5A8C-453C-AC57-FB67413F19C9}" type="presOf" srcId="{CC068352-30E0-4E2B-B854-B971D593058B}" destId="{2DD30E01-AEE2-41B2-BB33-B912C7552890}" srcOrd="0" destOrd="0" presId="urn:microsoft.com/office/officeart/2005/8/layout/orgChart1"/>
    <dgm:cxn modelId="{15F667AB-BA88-48F5-8228-6BB3EA8CE779}" type="presOf" srcId="{F9D8F638-5DE1-4843-82CF-5650002DFD73}" destId="{3C7289B1-064B-481A-8DC0-905CA4116936}" srcOrd="0" destOrd="0" presId="urn:microsoft.com/office/officeart/2005/8/layout/orgChart1"/>
    <dgm:cxn modelId="{24CAD0B2-BE50-4EEC-9904-BC24C7EC4562}" type="presOf" srcId="{E2EE4372-A221-4B7F-A347-2496DC73590A}" destId="{9DFF7106-53EB-4739-A359-7564006A3BE9}" srcOrd="0" destOrd="0" presId="urn:microsoft.com/office/officeart/2005/8/layout/orgChart1"/>
    <dgm:cxn modelId="{FD08D40C-ABA2-40F0-93AF-F849544DD769}" type="presOf" srcId="{96BD6348-F2E8-4C8E-ABE7-A28475ACB8C2}" destId="{CE448181-4622-4699-A6AD-78EC0869B7CD}" srcOrd="0" destOrd="0" presId="urn:microsoft.com/office/officeart/2005/8/layout/orgChart1"/>
    <dgm:cxn modelId="{87581425-EE2A-44C5-A23B-25A7EBC7D74C}" type="presOf" srcId="{7EA005CB-0294-407D-BDD9-FE8ABACED7C8}" destId="{127D9A01-AF68-41EF-BF86-FC26D35D5CA5}" srcOrd="0" destOrd="0" presId="urn:microsoft.com/office/officeart/2005/8/layout/orgChart1"/>
    <dgm:cxn modelId="{22591870-606E-4A1C-9342-81420A3342E2}" type="presOf" srcId="{B4359D2C-6811-4323-8246-2C2881761249}" destId="{017162EC-AEB6-49E2-AF56-1A766D00D01A}" srcOrd="1" destOrd="0" presId="urn:microsoft.com/office/officeart/2005/8/layout/orgChart1"/>
    <dgm:cxn modelId="{0C76F7A3-095C-45A3-B776-B3D4B0BE2BEB}" type="presOf" srcId="{7EA005CB-0294-407D-BDD9-FE8ABACED7C8}" destId="{F81A8D40-F005-4697-96F8-E69AEEA28A7A}" srcOrd="1" destOrd="0" presId="urn:microsoft.com/office/officeart/2005/8/layout/orgChart1"/>
    <dgm:cxn modelId="{BF522581-8419-4899-896E-5E6530F67ED0}" srcId="{B4359D2C-6811-4323-8246-2C2881761249}" destId="{7EA005CB-0294-407D-BDD9-FE8ABACED7C8}" srcOrd="2" destOrd="0" parTransId="{649F7424-3B3D-4C11-A2A3-979890AA1058}" sibTransId="{9C55AC8B-2A0F-4E75-B623-0299CD81F168}"/>
    <dgm:cxn modelId="{A3048C31-DB26-4B20-94CD-9446117193DD}" type="presOf" srcId="{649F7424-3B3D-4C11-A2A3-979890AA1058}" destId="{B857BC7E-E494-4F72-B4D7-155FF01EB9FD}" srcOrd="0" destOrd="0" presId="urn:microsoft.com/office/officeart/2005/8/layout/orgChart1"/>
    <dgm:cxn modelId="{0B7EECB6-D9D1-4326-99C5-95013EAB35CF}" srcId="{B4359D2C-6811-4323-8246-2C2881761249}" destId="{C5519579-0284-45A2-B8C6-A016C4B8BA5E}" srcOrd="0" destOrd="0" parTransId="{CC068352-30E0-4E2B-B854-B971D593058B}" sibTransId="{1BB92F8F-3D36-4677-89CC-691BBC88D212}"/>
    <dgm:cxn modelId="{491A9774-1F61-49B6-A322-D63F2D879688}" type="presOf" srcId="{C5519579-0284-45A2-B8C6-A016C4B8BA5E}" destId="{990AE6C1-01A4-49A7-89AF-FA4110B36AED}" srcOrd="1" destOrd="0" presId="urn:microsoft.com/office/officeart/2005/8/layout/orgChart1"/>
    <dgm:cxn modelId="{D9B61FE5-91AD-459C-B2D3-75927D09248B}" type="presOf" srcId="{C5519579-0284-45A2-B8C6-A016C4B8BA5E}" destId="{39FF8FF9-3601-4D4A-8C42-6D4C06C2C382}" srcOrd="0" destOrd="0" presId="urn:microsoft.com/office/officeart/2005/8/layout/orgChart1"/>
    <dgm:cxn modelId="{B675C006-A738-432B-8172-7870312599EA}" srcId="{B4359D2C-6811-4323-8246-2C2881761249}" destId="{F9D8F638-5DE1-4843-82CF-5650002DFD73}" srcOrd="1" destOrd="0" parTransId="{E2EE4372-A221-4B7F-A347-2496DC73590A}" sibTransId="{453F2DDD-81C4-4593-90AB-1740C6D46B00}"/>
    <dgm:cxn modelId="{9F6B3F60-2173-46B7-8700-AF3EECA432B0}" type="presParOf" srcId="{CE448181-4622-4699-A6AD-78EC0869B7CD}" destId="{A211E504-51B3-4E4A-B3B6-2B23253A6E46}" srcOrd="0" destOrd="0" presId="urn:microsoft.com/office/officeart/2005/8/layout/orgChart1"/>
    <dgm:cxn modelId="{7851D85D-AE28-4080-82A3-39CEB7E19A2D}" type="presParOf" srcId="{A211E504-51B3-4E4A-B3B6-2B23253A6E46}" destId="{AC2ED855-634B-4E87-874A-F842F813F377}" srcOrd="0" destOrd="0" presId="urn:microsoft.com/office/officeart/2005/8/layout/orgChart1"/>
    <dgm:cxn modelId="{650A3E25-6B6B-4051-9460-6E6A65B11B2F}" type="presParOf" srcId="{AC2ED855-634B-4E87-874A-F842F813F377}" destId="{4AE9C3F1-AFFB-4662-92F2-32C3AA27BEBB}" srcOrd="0" destOrd="0" presId="urn:microsoft.com/office/officeart/2005/8/layout/orgChart1"/>
    <dgm:cxn modelId="{ADE10FC3-869E-45CE-8D3B-7AECD37EDC2D}" type="presParOf" srcId="{AC2ED855-634B-4E87-874A-F842F813F377}" destId="{017162EC-AEB6-49E2-AF56-1A766D00D01A}" srcOrd="1" destOrd="0" presId="urn:microsoft.com/office/officeart/2005/8/layout/orgChart1"/>
    <dgm:cxn modelId="{CA2274A0-8A0B-4A43-917F-1921C9C57276}" type="presParOf" srcId="{A211E504-51B3-4E4A-B3B6-2B23253A6E46}" destId="{8903AF59-CF43-4B2E-83C9-493EEA285CBA}" srcOrd="1" destOrd="0" presId="urn:microsoft.com/office/officeart/2005/8/layout/orgChart1"/>
    <dgm:cxn modelId="{7807210E-105F-43D1-B61D-87F951FBDF49}" type="presParOf" srcId="{8903AF59-CF43-4B2E-83C9-493EEA285CBA}" destId="{2DD30E01-AEE2-41B2-BB33-B912C7552890}" srcOrd="0" destOrd="0" presId="urn:microsoft.com/office/officeart/2005/8/layout/orgChart1"/>
    <dgm:cxn modelId="{1A29B1BD-01E9-4D98-B03C-1FA4F573E891}" type="presParOf" srcId="{8903AF59-CF43-4B2E-83C9-493EEA285CBA}" destId="{07C4748B-258D-4112-B99C-53D20716DC77}" srcOrd="1" destOrd="0" presId="urn:microsoft.com/office/officeart/2005/8/layout/orgChart1"/>
    <dgm:cxn modelId="{23E06A2F-D8FF-44B7-8EB1-2EE54FC44DB4}" type="presParOf" srcId="{07C4748B-258D-4112-B99C-53D20716DC77}" destId="{4BAC2A99-80D0-4002-A512-B877F9FD0BCD}" srcOrd="0" destOrd="0" presId="urn:microsoft.com/office/officeart/2005/8/layout/orgChart1"/>
    <dgm:cxn modelId="{7A9D9FAE-A8AB-4462-A699-30F21845B72C}" type="presParOf" srcId="{4BAC2A99-80D0-4002-A512-B877F9FD0BCD}" destId="{39FF8FF9-3601-4D4A-8C42-6D4C06C2C382}" srcOrd="0" destOrd="0" presId="urn:microsoft.com/office/officeart/2005/8/layout/orgChart1"/>
    <dgm:cxn modelId="{602E3F20-8B12-4993-8DB4-F178C9BEF4A7}" type="presParOf" srcId="{4BAC2A99-80D0-4002-A512-B877F9FD0BCD}" destId="{990AE6C1-01A4-49A7-89AF-FA4110B36AED}" srcOrd="1" destOrd="0" presId="urn:microsoft.com/office/officeart/2005/8/layout/orgChart1"/>
    <dgm:cxn modelId="{DB1FBBE7-DC9F-4E85-8865-6EB1F98C16E0}" type="presParOf" srcId="{07C4748B-258D-4112-B99C-53D20716DC77}" destId="{1A4C5868-07AE-451B-AFC3-45683BE6851A}" srcOrd="1" destOrd="0" presId="urn:microsoft.com/office/officeart/2005/8/layout/orgChart1"/>
    <dgm:cxn modelId="{BAC743DC-01C5-4FF0-86B1-A8DA07EDB78F}" type="presParOf" srcId="{07C4748B-258D-4112-B99C-53D20716DC77}" destId="{721D3D75-1E13-457E-8365-D2DDE3CACBF8}" srcOrd="2" destOrd="0" presId="urn:microsoft.com/office/officeart/2005/8/layout/orgChart1"/>
    <dgm:cxn modelId="{A0BBB41A-F210-4371-A9AB-A830A205E832}" type="presParOf" srcId="{8903AF59-CF43-4B2E-83C9-493EEA285CBA}" destId="{9DFF7106-53EB-4739-A359-7564006A3BE9}" srcOrd="2" destOrd="0" presId="urn:microsoft.com/office/officeart/2005/8/layout/orgChart1"/>
    <dgm:cxn modelId="{02535393-8CC6-4FF6-A746-7A5CCF96BA8E}" type="presParOf" srcId="{8903AF59-CF43-4B2E-83C9-493EEA285CBA}" destId="{7A2DFF0D-3F64-447D-B81A-D4F7AEAAED39}" srcOrd="3" destOrd="0" presId="urn:microsoft.com/office/officeart/2005/8/layout/orgChart1"/>
    <dgm:cxn modelId="{71EE5F9A-6379-4EA7-9469-47B67AA1C9A4}" type="presParOf" srcId="{7A2DFF0D-3F64-447D-B81A-D4F7AEAAED39}" destId="{5ABB3006-1978-4400-93D8-6CCB1F65F0D1}" srcOrd="0" destOrd="0" presId="urn:microsoft.com/office/officeart/2005/8/layout/orgChart1"/>
    <dgm:cxn modelId="{07D73618-1159-4212-9545-9B5150DC1713}" type="presParOf" srcId="{5ABB3006-1978-4400-93D8-6CCB1F65F0D1}" destId="{3C7289B1-064B-481A-8DC0-905CA4116936}" srcOrd="0" destOrd="0" presId="urn:microsoft.com/office/officeart/2005/8/layout/orgChart1"/>
    <dgm:cxn modelId="{C8A73DB9-92D8-4A77-AA3F-3752D3F72D52}" type="presParOf" srcId="{5ABB3006-1978-4400-93D8-6CCB1F65F0D1}" destId="{683E8A29-3A84-4223-AEEF-C23DC5A9C790}" srcOrd="1" destOrd="0" presId="urn:microsoft.com/office/officeart/2005/8/layout/orgChart1"/>
    <dgm:cxn modelId="{89B3AA93-F4FB-4177-A48B-B72AC3913C26}" type="presParOf" srcId="{7A2DFF0D-3F64-447D-B81A-D4F7AEAAED39}" destId="{B7985529-E00D-4846-B54B-6EEC6423D1F9}" srcOrd="1" destOrd="0" presId="urn:microsoft.com/office/officeart/2005/8/layout/orgChart1"/>
    <dgm:cxn modelId="{CBFA7423-4D37-4F24-8727-D45AC6F61E3B}" type="presParOf" srcId="{7A2DFF0D-3F64-447D-B81A-D4F7AEAAED39}" destId="{BA35EDB2-69D6-4E1C-BBB2-61C806B2D3DE}" srcOrd="2" destOrd="0" presId="urn:microsoft.com/office/officeart/2005/8/layout/orgChart1"/>
    <dgm:cxn modelId="{69B074A7-5AEB-49E6-9FF5-9862EB15E644}" type="presParOf" srcId="{8903AF59-CF43-4B2E-83C9-493EEA285CBA}" destId="{B857BC7E-E494-4F72-B4D7-155FF01EB9FD}" srcOrd="4" destOrd="0" presId="urn:microsoft.com/office/officeart/2005/8/layout/orgChart1"/>
    <dgm:cxn modelId="{9B695995-B067-4D1E-9158-3E00278B81DE}" type="presParOf" srcId="{8903AF59-CF43-4B2E-83C9-493EEA285CBA}" destId="{E2B82D63-1D19-48D7-8944-4C18A1DE6AA2}" srcOrd="5" destOrd="0" presId="urn:microsoft.com/office/officeart/2005/8/layout/orgChart1"/>
    <dgm:cxn modelId="{FF7E39B5-B890-41CA-A5CD-7126F968DB54}" type="presParOf" srcId="{E2B82D63-1D19-48D7-8944-4C18A1DE6AA2}" destId="{558A592B-1C38-4418-AAA8-C96B95CF5D64}" srcOrd="0" destOrd="0" presId="urn:microsoft.com/office/officeart/2005/8/layout/orgChart1"/>
    <dgm:cxn modelId="{14EA3111-6F9B-4E73-B314-FE9FFF1F756A}" type="presParOf" srcId="{558A592B-1C38-4418-AAA8-C96B95CF5D64}" destId="{127D9A01-AF68-41EF-BF86-FC26D35D5CA5}" srcOrd="0" destOrd="0" presId="urn:microsoft.com/office/officeart/2005/8/layout/orgChart1"/>
    <dgm:cxn modelId="{7C00413A-D76B-4253-8AFF-882256462F08}" type="presParOf" srcId="{558A592B-1C38-4418-AAA8-C96B95CF5D64}" destId="{F81A8D40-F005-4697-96F8-E69AEEA28A7A}" srcOrd="1" destOrd="0" presId="urn:microsoft.com/office/officeart/2005/8/layout/orgChart1"/>
    <dgm:cxn modelId="{0BA50FB2-8854-42D9-ADD4-E767208FB023}" type="presParOf" srcId="{E2B82D63-1D19-48D7-8944-4C18A1DE6AA2}" destId="{E9B6FCCE-5B61-4CDC-8936-4F83ED16AABF}" srcOrd="1" destOrd="0" presId="urn:microsoft.com/office/officeart/2005/8/layout/orgChart1"/>
    <dgm:cxn modelId="{B093224B-7AAF-4F88-A9B3-766D023749DC}" type="presParOf" srcId="{E2B82D63-1D19-48D7-8944-4C18A1DE6AA2}" destId="{6981929E-75C2-490C-8705-1C10E7BB1D2F}" srcOrd="2" destOrd="0" presId="urn:microsoft.com/office/officeart/2005/8/layout/orgChart1"/>
    <dgm:cxn modelId="{739C423B-55CE-4644-80CD-8A9CE55679C4}" type="presParOf" srcId="{A211E504-51B3-4E4A-B3B6-2B23253A6E46}" destId="{2958D305-F8D6-45A6-807C-24C93C713C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7BC7E-E494-4F72-B4D7-155FF01EB9FD}">
      <dsp:nvSpPr>
        <dsp:cNvPr id="0" name=""/>
        <dsp:cNvSpPr/>
      </dsp:nvSpPr>
      <dsp:spPr>
        <a:xfrm>
          <a:off x="4107684" y="2148118"/>
          <a:ext cx="2906217" cy="50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92"/>
              </a:lnTo>
              <a:lnTo>
                <a:pt x="2906217" y="252192"/>
              </a:lnTo>
              <a:lnTo>
                <a:pt x="2906217" y="5043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F7106-53EB-4739-A359-7564006A3BE9}">
      <dsp:nvSpPr>
        <dsp:cNvPr id="0" name=""/>
        <dsp:cNvSpPr/>
      </dsp:nvSpPr>
      <dsp:spPr>
        <a:xfrm>
          <a:off x="4061964" y="2148118"/>
          <a:ext cx="91440" cy="50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3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30E01-AEE2-41B2-BB33-B912C7552890}">
      <dsp:nvSpPr>
        <dsp:cNvPr id="0" name=""/>
        <dsp:cNvSpPr/>
      </dsp:nvSpPr>
      <dsp:spPr>
        <a:xfrm>
          <a:off x="1201467" y="2148118"/>
          <a:ext cx="2906217" cy="504384"/>
        </a:xfrm>
        <a:custGeom>
          <a:avLst/>
          <a:gdLst/>
          <a:ahLst/>
          <a:cxnLst/>
          <a:rect l="0" t="0" r="0" b="0"/>
          <a:pathLst>
            <a:path>
              <a:moveTo>
                <a:pt x="2906217" y="0"/>
              </a:moveTo>
              <a:lnTo>
                <a:pt x="2906217" y="252192"/>
              </a:lnTo>
              <a:lnTo>
                <a:pt x="0" y="252192"/>
              </a:lnTo>
              <a:lnTo>
                <a:pt x="0" y="5043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9C3F1-AFFB-4662-92F2-32C3AA27BEBB}">
      <dsp:nvSpPr>
        <dsp:cNvPr id="0" name=""/>
        <dsp:cNvSpPr/>
      </dsp:nvSpPr>
      <dsp:spPr>
        <a:xfrm>
          <a:off x="2906768" y="947201"/>
          <a:ext cx="2401832" cy="120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Tx/>
            <a:buChar char="n"/>
            <a:tabLst/>
          </a:pPr>
          <a:endParaRPr kumimoji="0" lang="ru-RU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Система функциональных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резервов организма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endParaRPr kumimoji="0" lang="ru-RU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906768" y="947201"/>
        <a:ext cx="2401832" cy="1200916"/>
      </dsp:txXfrm>
    </dsp:sp>
    <dsp:sp modelId="{39FF8FF9-3601-4D4A-8C42-6D4C06C2C382}">
      <dsp:nvSpPr>
        <dsp:cNvPr id="0" name=""/>
        <dsp:cNvSpPr/>
      </dsp:nvSpPr>
      <dsp:spPr>
        <a:xfrm>
          <a:off x="551" y="2652502"/>
          <a:ext cx="2401832" cy="120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Биохимические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резервы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(реакции обмена).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51" y="2652502"/>
        <a:ext cx="2401832" cy="1200916"/>
      </dsp:txXfrm>
    </dsp:sp>
    <dsp:sp modelId="{3C7289B1-064B-481A-8DC0-905CA4116936}">
      <dsp:nvSpPr>
        <dsp:cNvPr id="0" name=""/>
        <dsp:cNvSpPr/>
      </dsp:nvSpPr>
      <dsp:spPr>
        <a:xfrm>
          <a:off x="2906768" y="2652502"/>
          <a:ext cx="2401832" cy="120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Психические резервы. </a:t>
          </a:r>
          <a:endParaRPr kumimoji="0" lang="ru-RU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906768" y="2652502"/>
        <a:ext cx="2401832" cy="1200916"/>
      </dsp:txXfrm>
    </dsp:sp>
    <dsp:sp modelId="{127D9A01-AF68-41EF-BF86-FC26D35D5CA5}">
      <dsp:nvSpPr>
        <dsp:cNvPr id="0" name=""/>
        <dsp:cNvSpPr/>
      </dsp:nvSpPr>
      <dsp:spPr>
        <a:xfrm>
          <a:off x="5812986" y="2652502"/>
          <a:ext cx="2401832" cy="120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Физиологические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резервы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(на</a:t>
          </a: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rgbClr val="0AF458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уровне клеток,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folHlink"/>
            </a:buClr>
            <a:buSzPct val="90000"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органов, систем органов).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812986" y="2652502"/>
        <a:ext cx="2401832" cy="1200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43FBD-477F-43DA-9796-7C2D7540CB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D75C2-24A0-4C3D-9BE1-D20FD1217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1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D75C2-24A0-4C3D-9BE1-D20FD12176F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34A5-CB37-4B3E-85AE-7738B9CC7B6A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9F4D-B36F-44B4-AFF6-206D8D30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34A5-CB37-4B3E-85AE-7738B9CC7B6A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9F4D-B36F-44B4-AFF6-206D8D30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34A5-CB37-4B3E-85AE-7738B9CC7B6A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9F4D-B36F-44B4-AFF6-206D8D30B8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B962E1-DE03-4FAE-88D7-19406C6014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0B8DAC-4D6F-4593-B74D-13B5A5937D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34A5-CB37-4B3E-85AE-7738B9CC7B6A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9F4D-B36F-44B4-AFF6-206D8D30B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34A5-CB37-4B3E-85AE-7738B9CC7B6A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9F4D-B36F-44B4-AFF6-206D8D30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34A5-CB37-4B3E-85AE-7738B9CC7B6A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9F4D-B36F-44B4-AFF6-206D8D30B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34A5-CB37-4B3E-85AE-7738B9CC7B6A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9F4D-B36F-44B4-AFF6-206D8D30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34A5-CB37-4B3E-85AE-7738B9CC7B6A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9F4D-B36F-44B4-AFF6-206D8D30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34A5-CB37-4B3E-85AE-7738B9CC7B6A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9F4D-B36F-44B4-AFF6-206D8D30B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34A5-CB37-4B3E-85AE-7738B9CC7B6A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9F4D-B36F-44B4-AFF6-206D8D30B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34A5-CB37-4B3E-85AE-7738B9CC7B6A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9F4D-B36F-44B4-AFF6-206D8D30B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0334A5-CB37-4B3E-85AE-7738B9CC7B6A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159F4D-B36F-44B4-AFF6-206D8D30B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ИНДИВИДУАЛЬНОЕ ЗДОРОВЬЕ ЧЕЛОВЕКА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0"/>
            <a:ext cx="8458200" cy="914400"/>
          </a:xfrm>
        </p:spPr>
        <p:txBody>
          <a:bodyPr>
            <a:normAutofit fontScale="92500" lnSpcReduction="20000"/>
          </a:bodyPr>
          <a:lstStyle/>
          <a:p>
            <a:endParaRPr lang="ru-RU" b="1" i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Только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когда человек чувствует себя здоровым - он может быть счастливым.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571744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 урока: </a:t>
            </a:r>
            <a:r>
              <a:rPr lang="ru-RU" sz="2400" b="1" dirty="0" smtClean="0"/>
              <a:t>сформировать основные понятия о составляющих здоровья человека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828826"/>
            <a:ext cx="80010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Задачи урока: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dirty="0" smtClean="0"/>
              <a:t>Познакомиться  с составляющими индивидуального здоровья человека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рассмотреть влияние различных факторов на каждую составляющую индивидуального здоровья человека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СОЦИАЛЬНОЕ  ЗДОРОВЬЕ</a:t>
            </a:r>
            <a:endParaRPr lang="ru-RU" dirty="0"/>
          </a:p>
        </p:txBody>
      </p:sp>
      <p:pic>
        <p:nvPicPr>
          <p:cNvPr id="28674" name="Picture 2" descr="C:\Documents and Settings\Учитель\Мои документы\Презентции учеников\2009-2010\Презентация для урока ОБЖ Сальков\Картники ЗОЖ\зож5.jpg"/>
          <p:cNvPicPr>
            <a:picLocks noChangeAspect="1" noChangeArrowheads="1"/>
          </p:cNvPicPr>
          <p:nvPr/>
        </p:nvPicPr>
        <p:blipFill>
          <a:blip r:embed="rId2"/>
          <a:srcRect l="24591" t="3977" r="21962" b="10369"/>
          <a:stretch>
            <a:fillRect/>
          </a:stretch>
        </p:blipFill>
        <p:spPr bwMode="auto">
          <a:xfrm>
            <a:off x="3000364" y="2928934"/>
            <a:ext cx="3214710" cy="367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1320872"/>
            <a:ext cx="6072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факторы влияющие на индивидуальное социальное здоровье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 170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лево 5"/>
          <p:cNvSpPr/>
          <p:nvPr/>
        </p:nvSpPr>
        <p:spPr>
          <a:xfrm rot="2643367">
            <a:off x="2228574" y="3940155"/>
            <a:ext cx="587348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3294432">
            <a:off x="6331715" y="5220209"/>
            <a:ext cx="582059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8834602">
            <a:off x="2206495" y="5158618"/>
            <a:ext cx="616851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7999942">
            <a:off x="6326876" y="3920400"/>
            <a:ext cx="57075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" descr="C:\Documents and Settings\Учитель\Мои документы\Мои рисунки\Организатор клипов (Microsoft)\j0254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14686"/>
            <a:ext cx="952500" cy="952500"/>
          </a:xfrm>
          <a:prstGeom prst="rect">
            <a:avLst/>
          </a:prstGeom>
          <a:noFill/>
        </p:spPr>
      </p:pic>
      <p:pic>
        <p:nvPicPr>
          <p:cNvPr id="11" name="Picture 1" descr="C:\Documents and Settings\Учитель\Мои документы\Мои рисунки\Организатор клипов (Microsoft)\j0254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357826"/>
            <a:ext cx="952500" cy="952500"/>
          </a:xfrm>
          <a:prstGeom prst="rect">
            <a:avLst/>
          </a:prstGeom>
          <a:noFill/>
        </p:spPr>
      </p:pic>
      <p:pic>
        <p:nvPicPr>
          <p:cNvPr id="12" name="Picture 1" descr="C:\Documents and Settings\Учитель\Мои документы\Мои рисунки\Организатор клипов (Microsoft)\j0254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357826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1" descr="C:\Documents and Settings\Учитель\Мои документы\Мои рисунки\Организатор клипов (Microsoft)\j0254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214686"/>
            <a:ext cx="952500" cy="9525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3071810"/>
            <a:ext cx="2214546" cy="1200329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Состояние окружающей среды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455523"/>
            <a:ext cx="2214546" cy="830997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Опасные и ЧС ситуации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9454" y="5455523"/>
            <a:ext cx="2214546" cy="830997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 медицины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9486" y="3085927"/>
            <a:ext cx="2214546" cy="1200329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Организация защиты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34" y="1600200"/>
            <a:ext cx="8143932" cy="45307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БУДЕМ ЗДОРОВЫ?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4"/>
            <a:ext cx="8686800" cy="838200"/>
          </a:xfrm>
        </p:spPr>
        <p:txBody>
          <a:bodyPr/>
          <a:lstStyle/>
          <a:p>
            <a:r>
              <a:rPr lang="ru-RU" dirty="0" smtClean="0"/>
              <a:t>Итак, сегодня на уроке…</a:t>
            </a: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852064" y="1895235"/>
            <a:ext cx="5086209" cy="38351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18479" y="4535799"/>
            <a:ext cx="3354043" cy="8125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ЗДОРОВЬЕ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3383392">
            <a:off x="4063674" y="3142562"/>
            <a:ext cx="4319523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СОЦИАЛЬНОЕ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8210558">
            <a:off x="186263" y="2934023"/>
            <a:ext cx="507691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НРАВСТВЕННОЕ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5860780"/>
            <a:ext cx="5643602" cy="8125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ФИЗИЧЕСКОЕ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4"/>
            <a:ext cx="5267332" cy="838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Домашнее задание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785926"/>
          <a:ext cx="8786874" cy="450059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485702"/>
                <a:gridCol w="2790636"/>
                <a:gridCol w="2510536"/>
              </a:tblGrid>
              <a:tr h="9001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Фактор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1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Состояние окружающей среды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Опасные и чрезвычайные ситуации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Организация защиты населения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 медицинского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обслуживания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282" y="1142984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Заполнить таблицу, вписав положительное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(+)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отрицательное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(-)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влияние факторов нравственного (духовного) здоровья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БУДЕМ ЗДОРОВЫ?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1142984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ПРИВЫЧКИ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214546" y="1714488"/>
            <a:ext cx="1143008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86380" y="1714488"/>
            <a:ext cx="1214446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2571744"/>
          <a:ext cx="3571900" cy="407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</a:tblGrid>
              <a:tr h="508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72066" y="2571744"/>
          <a:ext cx="3571900" cy="407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</a:tblGrid>
              <a:tr h="508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7224" y="214311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</a:rPr>
              <a:t>АЗРУШАЮЩИЕ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214311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УКРЕПЛЯЮЩИЕ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714490"/>
          <a:ext cx="8286807" cy="4859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148"/>
                <a:gridCol w="3182928"/>
                <a:gridCol w="1953160"/>
                <a:gridCol w="2430571"/>
              </a:tblGrid>
              <a:tr h="5548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 Болезни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400" dirty="0" smtClean="0"/>
                        <a:t>Курящие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Некурящие</a:t>
                      </a:r>
                      <a:endParaRPr lang="ru-RU" sz="2400" dirty="0"/>
                    </a:p>
                  </a:txBody>
                  <a:tcPr/>
                </a:tc>
              </a:tr>
              <a:tr h="55370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Нервные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1%</a:t>
                      </a:r>
                      <a:endParaRPr lang="ru-RU" sz="2400" dirty="0"/>
                    </a:p>
                  </a:txBody>
                  <a:tcPr/>
                </a:tc>
              </a:tr>
              <a:tr h="553709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Понижение слуха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13%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1%</a:t>
                      </a:r>
                      <a:endParaRPr lang="ru-RU" sz="2400" dirty="0"/>
                    </a:p>
                  </a:txBody>
                  <a:tcPr/>
                </a:tc>
              </a:tr>
              <a:tr h="88118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Плохое физическое состояние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dirty="0" smtClean="0"/>
                        <a:t>2%</a:t>
                      </a:r>
                      <a:endParaRPr lang="ru-RU" dirty="0"/>
                    </a:p>
                  </a:txBody>
                  <a:tcPr/>
                </a:tc>
              </a:tr>
              <a:tr h="88118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Плохое умственное состояние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18%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dirty="0" smtClean="0"/>
                        <a:t>1%</a:t>
                      </a:r>
                      <a:endParaRPr lang="ru-RU" dirty="0"/>
                    </a:p>
                  </a:txBody>
                  <a:tcPr/>
                </a:tc>
              </a:tr>
              <a:tr h="55370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Нечистоплотны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dirty="0" smtClean="0"/>
                        <a:t>1%</a:t>
                      </a:r>
                      <a:endParaRPr lang="ru-RU" dirty="0"/>
                    </a:p>
                  </a:txBody>
                  <a:tcPr/>
                </a:tc>
              </a:tr>
              <a:tr h="88118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Медленно соображают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dirty="0" smtClean="0"/>
                        <a:t>3%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8594"/>
          </a:xfrm>
        </p:spPr>
        <p:txBody>
          <a:bodyPr>
            <a:noAutofit/>
          </a:bodyPr>
          <a:lstStyle/>
          <a:p>
            <a:r>
              <a:rPr lang="ru-RU" sz="1800" dirty="0" smtClean="0"/>
              <a:t>БУДЕМ ЗДОРОВЫ?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000108"/>
            <a:ext cx="5189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Исследования вреда табака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501063" cy="5214936"/>
          </a:xfrm>
        </p:spPr>
        <p:txBody>
          <a:bodyPr>
            <a:normAutofit lnSpcReduction="1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None/>
              <a:defRPr/>
            </a:pPr>
            <a:endParaRPr lang="ru-RU" sz="2000" i="1" u="sng" dirty="0" smtClean="0">
              <a:solidFill>
                <a:srgbClr val="FF0000"/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u="sng" dirty="0" smtClean="0">
                <a:solidFill>
                  <a:srgbClr val="FF0000"/>
                </a:solidFill>
              </a:rPr>
              <a:t>Чтобы наглядно убедится  в том, что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курение наносит огромный вред здоровью</a:t>
            </a:r>
            <a:r>
              <a:rPr lang="ru-RU" sz="2000" i="1" u="sng" dirty="0" smtClean="0">
                <a:solidFill>
                  <a:srgbClr val="FF0000"/>
                </a:solidFill>
              </a:rPr>
              <a:t>, предлагаю вам обратить на рисунки, показывающие разницу между легкими некурящего и курящего человека.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i="1" u="sng" dirty="0" smtClean="0">
              <a:solidFill>
                <a:srgbClr val="FF0000"/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i="1" u="sng" dirty="0" smtClean="0">
              <a:solidFill>
                <a:srgbClr val="FF0000"/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i="1" u="sng" dirty="0" smtClean="0">
              <a:solidFill>
                <a:srgbClr val="FF0000"/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i="1" u="sng" dirty="0" smtClean="0">
              <a:solidFill>
                <a:srgbClr val="FF0000"/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i="1" u="sng" dirty="0" smtClean="0">
              <a:solidFill>
                <a:srgbClr val="FF0000"/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i="1" u="sng" dirty="0" smtClean="0">
              <a:solidFill>
                <a:srgbClr val="FF0000"/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i="1" u="sng" dirty="0" smtClean="0">
              <a:solidFill>
                <a:srgbClr val="FF0000"/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i="1" u="sng" dirty="0" smtClean="0">
              <a:solidFill>
                <a:srgbClr val="FF0000"/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i="1" u="sng" dirty="0" smtClean="0">
              <a:solidFill>
                <a:srgbClr val="FF000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u="sng" dirty="0" smtClean="0">
              <a:solidFill>
                <a:srgbClr val="FF000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u="sng" dirty="0" smtClean="0">
                <a:solidFill>
                  <a:srgbClr val="FF0000"/>
                </a:solidFill>
              </a:rPr>
              <a:t>легкие некурящего человека.                          легкие курящего человека.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15250" cy="3571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/>
              <a:t>БУДЕМ ЗДОРОВЫ?</a:t>
            </a:r>
            <a:endParaRPr lang="ru-RU" sz="1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38877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496"/>
            <a:ext cx="364331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28662" y="1142984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ГЛАВНАЯ ЦЕЛЬ ТАБАЧНОГО ДЫМА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635795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ЧЕМУ ПРИВОДИТ ИЗМЕНЕНИЕ СТРУКТУРЫ ЛЕГКИХ?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анна\Desktop\Влияние на организм челоека\состояние опьяние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74638"/>
            <a:ext cx="9001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алкоголя на организм или "индивидуальная доза" тесно связаны с концентрацией его в крови</a:t>
            </a:r>
            <a:endParaRPr lang="ru-RU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Марианна\Desktop\Влияние на организм челоека\babybrain_ru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28802"/>
            <a:ext cx="6568598" cy="461991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БУДЕМ ЗДОРОВЫ?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214422"/>
            <a:ext cx="821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ВЛИЯНИЕ АЛКОГОЛЯ НА МОЗГ ЧЕЛОВЕКА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732088" y="3128963"/>
          <a:ext cx="3686175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иаграмма" r:id="rId3" imgW="3686251" imgH="2543251" progId="Excel.Sheet.8">
                  <p:embed/>
                </p:oleObj>
              </mc:Choice>
              <mc:Fallback>
                <p:oleObj name="Диаграмма" r:id="rId3" imgW="3686251" imgH="2543251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3128963"/>
                        <a:ext cx="3686175" cy="254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БУДЕМ ЗДОРОВЫ?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714480" y="107154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ПИТАНИЕ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643042" y="358108"/>
            <a:ext cx="5786478" cy="6142726"/>
            <a:chOff x="1643042" y="858150"/>
            <a:chExt cx="5786478" cy="6142726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1857356" y="1571612"/>
              <a:ext cx="5214974" cy="435771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87967" y="4572008"/>
              <a:ext cx="3549370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ЗДОРОВЬЕ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 rot="3471620">
              <a:off x="3932965" y="2843129"/>
              <a:ext cx="4520789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СОЦИАЛЬНОЕ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 rot="18089727">
              <a:off x="128612" y="2960136"/>
              <a:ext cx="5127302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НРАВСТВЕННОЕ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3042" y="6077546"/>
              <a:ext cx="5786478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ФИЗИЧЕСКОЕ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672734" y="645155"/>
            <a:ext cx="49292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«Обязанности мудрого – заботиться о своем имуществе, здоровье, не совершая ничего противного обычаям, законам и установлениям … не только ради себя, но и ради детей, родных, друзей, а особенно ради государства; ведь достояние отдельных лиц составляют богатство гражданской общины».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5" descr="marcus_tullius_cice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27559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4429132"/>
            <a:ext cx="3143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Из трактата древнеримского политика </a:t>
            </a:r>
          </a:p>
          <a:p>
            <a:pPr algn="ctr"/>
            <a:r>
              <a:rPr lang="ru-RU" b="1" i="1" dirty="0" smtClean="0"/>
              <a:t>Марка Туллия Цицерона  </a:t>
            </a:r>
          </a:p>
          <a:p>
            <a:pPr algn="ctr"/>
            <a:r>
              <a:rPr lang="ru-RU" b="1" i="1" dirty="0" smtClean="0"/>
              <a:t>«Об обязанностях»</a:t>
            </a:r>
            <a:r>
              <a:rPr lang="ru-RU" i="1" dirty="0" smtClean="0">
                <a:solidFill>
                  <a:srgbClr val="FFFFCC"/>
                </a:solidFill>
              </a:rPr>
              <a:t/>
            </a:r>
            <a:br>
              <a:rPr lang="ru-RU" i="1" dirty="0" smtClean="0">
                <a:solidFill>
                  <a:srgbClr val="FFFFCC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1214422"/>
            <a:ext cx="7772400" cy="14049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rgbClr val="FF00FF"/>
                </a:solidFill>
              </a:rPr>
              <a:t>Гигиена</a:t>
            </a:r>
            <a:br>
              <a:rPr lang="ru-RU" sz="6000" dirty="0">
                <a:solidFill>
                  <a:srgbClr val="FF00FF"/>
                </a:solidFill>
              </a:rPr>
            </a:br>
            <a:endParaRPr lang="ru-RU" sz="6000" dirty="0">
              <a:solidFill>
                <a:srgbClr val="FF00FF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57356" y="2071679"/>
            <a:ext cx="5372112" cy="2928958"/>
          </a:xfrm>
        </p:spPr>
        <p:txBody>
          <a:bodyPr/>
          <a:lstStyle/>
          <a:p>
            <a:r>
              <a:rPr lang="ru-RU" sz="2800" dirty="0"/>
              <a:t>Гигиена детей и подростков </a:t>
            </a:r>
          </a:p>
          <a:p>
            <a:r>
              <a:rPr lang="ru-RU" sz="2800" dirty="0"/>
              <a:t>Гигиена питания</a:t>
            </a:r>
          </a:p>
          <a:p>
            <a:r>
              <a:rPr lang="ru-RU" sz="2800" dirty="0"/>
              <a:t>Коммунальная гигиена</a:t>
            </a:r>
          </a:p>
          <a:p>
            <a:r>
              <a:rPr lang="ru-RU" sz="2800" dirty="0"/>
              <a:t>Гигиена труда или профессиональная гигиена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57148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БУДЕМ ЗДОРОВЫ?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БУДЕМ ЗДОРОВЫ?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57224" y="2327275"/>
            <a:ext cx="3810000" cy="4530725"/>
          </a:xfrm>
        </p:spPr>
        <p:txBody>
          <a:bodyPr/>
          <a:lstStyle/>
          <a:p>
            <a:r>
              <a:rPr lang="ru-RU" sz="2400" b="1" dirty="0" smtClean="0"/>
              <a:t>АСОЦИАЛЬНОЕ ПОВЕДЕНИЕ</a:t>
            </a:r>
          </a:p>
          <a:p>
            <a:r>
              <a:rPr lang="ru-RU" sz="2400" b="1" dirty="0" smtClean="0"/>
              <a:t>ПОРАЖЕНИЕ ЦНС</a:t>
            </a:r>
          </a:p>
          <a:p>
            <a:r>
              <a:rPr lang="ru-RU" sz="2400" b="1" dirty="0" smtClean="0"/>
              <a:t>ПОРАЖЕНИЕ ВНУТРЕННИХ ОРГАНОВ И СИСТЕМ ОРГАНИЗМА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8" descr="C:\Users\Марианна\Desktop\1201012007_0702.250x20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781675" y="2984500"/>
            <a:ext cx="2000250" cy="17621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1142984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ПСИХОТРОПНЫЕ ВЕЩЕСТВА (НАРКОТИКИ)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34" y="1600200"/>
            <a:ext cx="8143932" cy="45307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БУДЕМ ЗДОРОВЫ!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Факторы определяющие индивидуальное здоровье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1785926"/>
            <a:ext cx="3571900" cy="707886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ФИЗИЧЕСКОЕ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0214" y="3000372"/>
            <a:ext cx="3763786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НРАВСТВЕННОЕ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4214818"/>
            <a:ext cx="3273781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СОЦИАЛЬНОЕ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57158" y="1643050"/>
            <a:ext cx="5143536" cy="3786214"/>
            <a:chOff x="357158" y="1643050"/>
            <a:chExt cx="5143536" cy="3786214"/>
          </a:xfrm>
        </p:grpSpPr>
        <p:pic>
          <p:nvPicPr>
            <p:cNvPr id="26626" name="Picture 2" descr="C:\Documents and Settings\Учитель\Рабочий стол\1\{92788F3C-B4E0-4BA2-A17B-078AB4F8122D}.JPG"/>
            <p:cNvPicPr>
              <a:picLocks noChangeAspect="1" noChangeArrowheads="1"/>
            </p:cNvPicPr>
            <p:nvPr/>
          </p:nvPicPr>
          <p:blipFill>
            <a:blip r:embed="rId2"/>
            <a:srcRect l="13126" t="33750" r="11874" b="12499"/>
            <a:stretch>
              <a:fillRect/>
            </a:stretch>
          </p:blipFill>
          <p:spPr bwMode="auto">
            <a:xfrm>
              <a:off x="357158" y="1643050"/>
              <a:ext cx="5143536" cy="37862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071934" y="2357430"/>
              <a:ext cx="642942" cy="36933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ОЖ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7224" y="2571744"/>
              <a:ext cx="571504" cy="36933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ГБ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43240" y="3143248"/>
              <a:ext cx="571504" cy="36933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ЗО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71670" y="3000372"/>
              <a:ext cx="571504" cy="36933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ВС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00496" y="3000372"/>
              <a:ext cx="571504" cy="36933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>
                  <a:latin typeface="Arial Black" pitchFamily="34" charset="0"/>
                </a:rPr>
                <a:t>др</a:t>
              </a:r>
              <a:endParaRPr lang="ru-RU" b="1" dirty="0">
                <a:latin typeface="Arial Black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8596" y="557214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Расставьте факторы, определяющие индивидуальное здоровье, по степени уменьшения их влияния (от самого важного к незначительному)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15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полное  физическое  благополучие, которое  обеспечивается нормальным  функционированием  всех  органов  и  систем организма</a:t>
            </a:r>
            <a:endParaRPr lang="ru-RU" sz="2400" b="1" dirty="0"/>
          </a:p>
        </p:txBody>
      </p:sp>
      <p:graphicFrame>
        <p:nvGraphicFramePr>
          <p:cNvPr id="2" name="Схема 1"/>
          <p:cNvGraphicFramePr/>
          <p:nvPr/>
        </p:nvGraphicFramePr>
        <p:xfrm>
          <a:off x="428596" y="1928802"/>
          <a:ext cx="8215370" cy="480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r>
              <a:rPr lang="ru-RU" b="1" i="1" dirty="0" smtClean="0">
                <a:solidFill>
                  <a:srgbClr val="009900"/>
                </a:solidFill>
                <a:latin typeface="Arial Black" pitchFamily="34" charset="0"/>
              </a:rPr>
              <a:t>Физическое здоровье</a:t>
            </a:r>
            <a:endParaRPr lang="ru-RU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7222" y="14093"/>
            <a:ext cx="9929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Компоненты образа жизни,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влияющие  на  физическое здоровье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00174"/>
            <a:ext cx="4429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Привычки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дня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Гигиена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труда и отдыха</a:t>
            </a:r>
          </a:p>
        </p:txBody>
      </p:sp>
      <p:pic>
        <p:nvPicPr>
          <p:cNvPr id="7" name="Picture 1025" descr="C:\Documents and Settings\Администратор\Мои документы\Мои рисунки\-IMAGES-\SELECTED\PHOTOS\PEOPLES\PG1_P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34137" y="1071546"/>
            <a:ext cx="2709863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7" name="Picture 1" descr="C:\Documents and Settings\Учитель\Рабочий стол\1\{F5E7E82A-92F3-4BDA-8D93-31B4E3A3610B}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5000636"/>
            <a:ext cx="2386713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Documents and Settings\Учитель\Рабочий стол\1\{5BAF09C3-D4CD-4798-8281-8243EB0B88DD}.jpg"/>
          <p:cNvPicPr>
            <a:picLocks noChangeAspect="1" noChangeArrowheads="1"/>
          </p:cNvPicPr>
          <p:nvPr/>
        </p:nvPicPr>
        <p:blipFill>
          <a:blip r:embed="rId4"/>
          <a:srcRect l="4062" t="23750" r="54688" b="35000"/>
          <a:stretch>
            <a:fillRect/>
          </a:stretch>
        </p:blipFill>
        <p:spPr bwMode="auto">
          <a:xfrm>
            <a:off x="4357686" y="4500570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Documents and Settings\Учитель\Рабочий стол\1\{5BAF09C3-D4CD-4798-8281-8243EB0B88DD}.jpg"/>
          <p:cNvPicPr>
            <a:picLocks noChangeAspect="1" noChangeArrowheads="1"/>
          </p:cNvPicPr>
          <p:nvPr/>
        </p:nvPicPr>
        <p:blipFill>
          <a:blip r:embed="rId4"/>
          <a:srcRect l="49062" t="8750" r="11562" b="51250"/>
          <a:stretch>
            <a:fillRect/>
          </a:stretch>
        </p:blipFill>
        <p:spPr bwMode="auto">
          <a:xfrm>
            <a:off x="6643670" y="3857628"/>
            <a:ext cx="2500330" cy="190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Documents and Settings\Учитель\Рабочий стол\1\{4289D2F6-51F8-4F5D-A30E-31E7FF31A218}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786322"/>
            <a:ext cx="2428892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4"/>
            <a:ext cx="5267332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ПРАКТИЧЕСКАЯ </a:t>
            </a:r>
            <a:r>
              <a:rPr lang="ru-RU" dirty="0" smtClean="0">
                <a:solidFill>
                  <a:srgbClr val="002060"/>
                </a:solidFill>
              </a:rPr>
              <a:t>РАБОТА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071678"/>
          <a:ext cx="8715436" cy="442915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95753"/>
                <a:gridCol w="2929558"/>
                <a:gridCol w="2490125"/>
              </a:tblGrid>
              <a:tr h="73819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Фактор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19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Привычки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Режим дня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19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Гигиена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Режим труда и отдыха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282" y="1142984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заполните таблицу, вписав положительное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(+)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отрицательное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(-)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влияние компонентов образа жизни на физическое здоровье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Физическое здоровье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071546"/>
            <a:ext cx="8229600" cy="4000528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marL="609600" indent="-609600"/>
            <a:r>
              <a:rPr lang="ru-RU" sz="2400" b="1" i="1" dirty="0">
                <a:solidFill>
                  <a:schemeClr val="tx1"/>
                </a:solidFill>
                <a:latin typeface="+mj-lt"/>
              </a:rPr>
              <a:t>Экспресс-оценка состояния физического здоровья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(проба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Мартинэ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609600" indent="-609600">
              <a:buFont typeface="Symbol" pitchFamily="18" charset="2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В положении сидя измерить ЧСС за 10 с., умножив затем полученное число на цифру шесть. </a:t>
            </a:r>
          </a:p>
          <a:p>
            <a:pPr marL="609600" indent="-609600">
              <a:buFont typeface="Symbol" pitchFamily="18" charset="2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Выполнить 20 приседаний за 30 с. </a:t>
            </a:r>
          </a:p>
          <a:p>
            <a:pPr marL="609600" indent="-609600">
              <a:buFont typeface="Symbol" pitchFamily="18" charset="2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Сразу после выполненной нагрузки измерить ЧСС за 6 с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в положении стоя. Затем полученное число умножить на десять. </a:t>
            </a:r>
          </a:p>
          <a:p>
            <a:pPr marL="609600" indent="-609600">
              <a:buFont typeface="Symbol" pitchFamily="18" charset="2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Измерять ЧСС через каждые 30 с.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609600" indent="-609600" algn="ctr">
              <a:buFont typeface="Symbol" pitchFamily="18" charset="2"/>
              <a:buNone/>
            </a:pPr>
            <a:endParaRPr lang="ru-RU" sz="2000" b="1" i="1" u="sng" dirty="0" smtClean="0">
              <a:solidFill>
                <a:srgbClr val="002060"/>
              </a:solidFill>
            </a:endParaRPr>
          </a:p>
          <a:p>
            <a:pPr marL="609600" indent="-609600" algn="ctr">
              <a:buFont typeface="Symbol" pitchFamily="18" charset="2"/>
              <a:buNone/>
            </a:pPr>
            <a:r>
              <a:rPr lang="ru-RU" sz="2000" b="1" i="1" u="sng" dirty="0" smtClean="0">
                <a:solidFill>
                  <a:srgbClr val="002060"/>
                </a:solidFill>
              </a:rPr>
              <a:t>Уровень </a:t>
            </a:r>
            <a:r>
              <a:rPr lang="ru-RU" sz="2000" b="1" i="1" u="sng" dirty="0">
                <a:solidFill>
                  <a:srgbClr val="002060"/>
                </a:solidFill>
              </a:rPr>
              <a:t>физического здоровья </a:t>
            </a:r>
            <a:r>
              <a:rPr lang="ru-RU" sz="2000" i="1" dirty="0">
                <a:solidFill>
                  <a:srgbClr val="002060"/>
                </a:solidFill>
              </a:rPr>
              <a:t>(время восстановления ЧСС, с)</a:t>
            </a:r>
          </a:p>
        </p:txBody>
      </p:sp>
      <p:graphicFrame>
        <p:nvGraphicFramePr>
          <p:cNvPr id="10287" name="Group 47"/>
          <p:cNvGraphicFramePr>
            <a:graphicFrameLocks noGrp="1"/>
          </p:cNvGraphicFramePr>
          <p:nvPr>
            <p:ph sz="half" idx="2"/>
          </p:nvPr>
        </p:nvGraphicFramePr>
        <p:xfrm>
          <a:off x="357159" y="5072074"/>
          <a:ext cx="8483629" cy="144270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75531"/>
                <a:gridCol w="1727024"/>
                <a:gridCol w="1727025"/>
                <a:gridCol w="1727024"/>
                <a:gridCol w="1727025"/>
              </a:tblGrid>
              <a:tr h="732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Низкий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Ниже среднего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Средний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Выше среднего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Высокий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horzOverflow="overflow"/>
                </a:tc>
              </a:tr>
              <a:tr h="710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более</a:t>
                      </a: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180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до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179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до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 </a:t>
                      </a: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89</a:t>
                      </a: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до </a:t>
                      </a: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менее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60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НРАВСТВЕННОЕ (духовное) ЗДОРОВЬЕ</a:t>
            </a:r>
            <a:endParaRPr lang="ru-RU" dirty="0"/>
          </a:p>
        </p:txBody>
      </p:sp>
      <p:pic>
        <p:nvPicPr>
          <p:cNvPr id="27650" name="Picture 2" descr="C:\Documents and Settings\Учитель\Рабочий стол\1\{63832A84-8108-4407-B982-F419A7477412}.jpg"/>
          <p:cNvPicPr>
            <a:picLocks noChangeAspect="1" noChangeArrowheads="1"/>
          </p:cNvPicPr>
          <p:nvPr/>
        </p:nvPicPr>
        <p:blipFill>
          <a:blip r:embed="rId2"/>
          <a:srcRect l="1875" t="11250"/>
          <a:stretch>
            <a:fillRect/>
          </a:stretch>
        </p:blipFill>
        <p:spPr bwMode="auto">
          <a:xfrm>
            <a:off x="357158" y="964945"/>
            <a:ext cx="8429684" cy="5464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4"/>
            <a:ext cx="5267332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ПРАКТИЧЕСКАЯ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071678"/>
          <a:ext cx="8643998" cy="38576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68739"/>
                <a:gridCol w="2905545"/>
                <a:gridCol w="2469714"/>
              </a:tblGrid>
              <a:tr h="96441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Фактор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4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Семья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Друзья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282" y="1142984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заполните таблицу, вписав положительное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(+)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отрицательное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(-)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влияние факторов нравственного (духовного) здоровья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235</TotalTime>
  <Words>616</Words>
  <Application>Microsoft Office PowerPoint</Application>
  <PresentationFormat>Экран (4:3)</PresentationFormat>
  <Paragraphs>172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Волна</vt:lpstr>
      <vt:lpstr>Диаграмма</vt:lpstr>
      <vt:lpstr>ИНДИВИДУАЛЬНОЕ ЗДОРОВЬЕ ЧЕЛОВЕКА</vt:lpstr>
      <vt:lpstr>Презентация PowerPoint</vt:lpstr>
      <vt:lpstr>Факторы определяющие индивидуальное здоровье</vt:lpstr>
      <vt:lpstr>Физическое здоровье</vt:lpstr>
      <vt:lpstr>Презентация PowerPoint</vt:lpstr>
      <vt:lpstr> ПРАКТИЧЕСКАЯ РАБОТА</vt:lpstr>
      <vt:lpstr>Физическое здоровье</vt:lpstr>
      <vt:lpstr>НРАВСТВЕННОЕ (духовное) ЗДОРОВЬЕ</vt:lpstr>
      <vt:lpstr>ПРАКТИЧЕСКАЯ РАБОТА</vt:lpstr>
      <vt:lpstr>СОЦИАЛЬНОЕ  ЗДОРОВЬЕ</vt:lpstr>
      <vt:lpstr>Презентация PowerPoint</vt:lpstr>
      <vt:lpstr>Итак, сегодня на уроке…</vt:lpstr>
      <vt:lpstr>Домашнее задание</vt:lpstr>
      <vt:lpstr>БУДЕМ ЗДОРОВЫ?</vt:lpstr>
      <vt:lpstr>БУДЕМ ЗДОРОВЫ?</vt:lpstr>
      <vt:lpstr>БУДЕМ ЗДОРОВЫ?</vt:lpstr>
      <vt:lpstr>Презентация PowerPoint</vt:lpstr>
      <vt:lpstr>БУДЕМ ЗДОРОВЫ?</vt:lpstr>
      <vt:lpstr>БУДЕМ ЗДОРОВЫ?</vt:lpstr>
      <vt:lpstr>Гигиена </vt:lpstr>
      <vt:lpstr>БУДЕМ ЗДОРОВЫ?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БУДЕМ ЗДОРОВЫ?</dc:title>
  <dc:creator>Учитель</dc:creator>
  <cp:lastModifiedBy>Admin</cp:lastModifiedBy>
  <cp:revision>28</cp:revision>
  <dcterms:created xsi:type="dcterms:W3CDTF">2009-09-12T04:07:00Z</dcterms:created>
  <dcterms:modified xsi:type="dcterms:W3CDTF">2018-02-12T23:07:20Z</dcterms:modified>
</cp:coreProperties>
</file>