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5" r:id="rId12"/>
    <p:sldId id="268" r:id="rId13"/>
    <p:sldId id="266" r:id="rId14"/>
    <p:sldId id="269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A%D1%80%D0%BE%D0%B2%D0%B5%D0%BD%D0%BE%D1%81%D0%BD%D0%B0%D1%8F_%D1%81%D0%B8%D1%81%D1%82%D0%B5%D0%BC%D0%B0" TargetMode="External"/><Relationship Id="rId2" Type="http://schemas.openxmlformats.org/officeDocument/2006/relationships/hyperlink" Target="http://ru.wikipedia.org/wiki/%D0%9A%D1%80%D0%BE%D0%B2%D1%8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07181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Правила оказания </a:t>
            </a:r>
            <a:r>
              <a:rPr lang="ru-RU" dirty="0" smtClean="0">
                <a:solidFill>
                  <a:srgbClr val="FFC000"/>
                </a:solidFill>
              </a:rPr>
              <a:t>первой </a:t>
            </a:r>
            <a:r>
              <a:rPr lang="ru-RU" dirty="0" smtClean="0">
                <a:solidFill>
                  <a:srgbClr val="FFC000"/>
                </a:solidFill>
              </a:rPr>
              <a:t>медицинской помощи при ранениях.</a:t>
            </a:r>
            <a:br>
              <a:rPr lang="ru-RU" dirty="0" smtClean="0">
                <a:solidFill>
                  <a:srgbClr val="FFC000"/>
                </a:solidFill>
              </a:rPr>
            </a:br>
            <a:r>
              <a:rPr lang="ru-RU" dirty="0" smtClean="0">
                <a:solidFill>
                  <a:srgbClr val="FFC000"/>
                </a:solidFill>
              </a:rPr>
              <a:t>Занятие с отработкой практических навыков.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Способы остановки кровотечений: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ru-RU" b="1" dirty="0" smtClean="0"/>
              <a:t>Наложение давящей </a:t>
            </a:r>
          </a:p>
          <a:p>
            <a:pPr marL="514350" indent="-514350" algn="just">
              <a:buNone/>
            </a:pPr>
            <a:r>
              <a:rPr lang="ru-RU" b="1" dirty="0" smtClean="0"/>
              <a:t>стерильной повязки </a:t>
            </a:r>
            <a:r>
              <a:rPr lang="ru-RU" dirty="0" smtClean="0"/>
              <a:t>– </a:t>
            </a:r>
          </a:p>
          <a:p>
            <a:pPr marL="514350" indent="-514350" algn="just">
              <a:buNone/>
            </a:pPr>
            <a:r>
              <a:rPr lang="ru-RU" dirty="0" smtClean="0"/>
              <a:t>используется как при </a:t>
            </a:r>
          </a:p>
          <a:p>
            <a:pPr marL="514350" indent="-514350" algn="just">
              <a:buNone/>
            </a:pPr>
            <a:r>
              <a:rPr lang="ru-RU" dirty="0" smtClean="0"/>
              <a:t>капиллярном, так и при </a:t>
            </a:r>
          </a:p>
          <a:p>
            <a:pPr marL="514350" indent="-514350" algn="just">
              <a:buNone/>
            </a:pPr>
            <a:r>
              <a:rPr lang="ru-RU" dirty="0" smtClean="0"/>
              <a:t>венозном кровотечении. </a:t>
            </a:r>
          </a:p>
          <a:p>
            <a:pPr marL="514350" indent="-514350" algn="just">
              <a:buNone/>
            </a:pPr>
            <a:r>
              <a:rPr lang="ru-RU" dirty="0" smtClean="0"/>
              <a:t>Для наложения повязки </a:t>
            </a:r>
          </a:p>
          <a:p>
            <a:pPr marL="514350" indent="-514350" algn="just">
              <a:buNone/>
            </a:pPr>
            <a:r>
              <a:rPr lang="ru-RU" dirty="0" smtClean="0"/>
              <a:t>используются перевязочные </a:t>
            </a:r>
          </a:p>
          <a:p>
            <a:pPr marL="514350" indent="-514350" algn="just">
              <a:buNone/>
            </a:pPr>
            <a:r>
              <a:rPr lang="ru-RU" dirty="0" smtClean="0"/>
              <a:t>пакеты и бинты.</a:t>
            </a:r>
          </a:p>
        </p:txBody>
      </p:sp>
      <p:pic>
        <p:nvPicPr>
          <p:cNvPr id="3074" name="Picture 2" descr="C:\Documents and Settings\1\Рабочий стол\ОБЖ\РИСУНКИ ДЛЯ УРОКОВ ОБЖ\РАНЫ\9481157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714488"/>
            <a:ext cx="4214810" cy="5143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24600"/>
          </a:xfrm>
        </p:spPr>
        <p:txBody>
          <a:bodyPr/>
          <a:lstStyle/>
          <a:p>
            <a:pPr marL="514350" indent="-514350">
              <a:buNone/>
            </a:pPr>
            <a:r>
              <a:rPr lang="ru-RU" dirty="0" smtClean="0"/>
              <a:t>2.       </a:t>
            </a:r>
            <a:r>
              <a:rPr lang="ru-RU" b="1" dirty="0" smtClean="0"/>
              <a:t>Пальцевое прижатие </a:t>
            </a:r>
            <a:r>
              <a:rPr lang="ru-RU" dirty="0" smtClean="0"/>
              <a:t>– </a:t>
            </a:r>
            <a:r>
              <a:rPr lang="ru-RU" sz="2400" dirty="0" smtClean="0"/>
              <a:t>используется при артериальном кровотечении с повреждением крупных артерий, после чего накладывается жгут.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4099" name="Picture 3" descr="C:\Documents and Settings\1\Рабочий стол\ОБЖ\РИСУНКИ ДЛЯ УРОКОВ ОБЖ\РАНЫ\1302003520_a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9144000" cy="5429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ris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24600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/>
              <a:t>3.     Наложение жгута </a:t>
            </a:r>
            <a:r>
              <a:rPr lang="ru-RU" dirty="0" smtClean="0"/>
              <a:t>– используется при артериальном кровотечении. (медицинский жгут)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122" name="Picture 2" descr="C:\Documents and Settings\1\Рабочий стол\ОБЖ\РИСУНКИ ДЛЯ УРОКОВ ОБЖ\РАНЫ\8764370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144000" cy="6000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ррр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9190" y="0"/>
            <a:ext cx="4214810" cy="4286256"/>
          </a:xfrm>
          <a:prstGeom prst="rect">
            <a:avLst/>
          </a:prstGeom>
        </p:spPr>
      </p:pic>
      <p:pic>
        <p:nvPicPr>
          <p:cNvPr id="5" name="Рисунок 4" descr="4.jpg"/>
          <p:cNvPicPr>
            <a:picLocks noChangeAspect="1"/>
          </p:cNvPicPr>
          <p:nvPr/>
        </p:nvPicPr>
        <p:blipFill>
          <a:blip r:embed="rId3"/>
          <a:srcRect l="49610"/>
          <a:stretch>
            <a:fillRect/>
          </a:stretch>
        </p:blipFill>
        <p:spPr>
          <a:xfrm>
            <a:off x="0" y="0"/>
            <a:ext cx="492919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24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4. </a:t>
            </a:r>
            <a:r>
              <a:rPr lang="ru-RU" b="1" dirty="0" smtClean="0"/>
              <a:t>Наложение петли – </a:t>
            </a:r>
            <a:r>
              <a:rPr lang="ru-RU" dirty="0" smtClean="0"/>
              <a:t>используется при венозном и артериальном кровотечении с помощью валика (бинт, ватный рулон, тряпичный рулон).</a:t>
            </a:r>
            <a:endParaRPr lang="ru-RU" dirty="0"/>
          </a:p>
        </p:txBody>
      </p:sp>
      <p:pic>
        <p:nvPicPr>
          <p:cNvPr id="4" name="Рисунок 3" descr="3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1857364"/>
            <a:ext cx="2583613" cy="4500594"/>
          </a:xfrm>
          <a:prstGeom prst="rect">
            <a:avLst/>
          </a:prstGeom>
        </p:spPr>
      </p:pic>
      <p:pic>
        <p:nvPicPr>
          <p:cNvPr id="7170" name="Picture 2" descr="C:\Documents and Settings\1\Рабочий стол\ОБЖ\РИСУНКИ ДЛЯ УРОКОВ ОБЖ\РАНЫ\Копия pmp_bloo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00174"/>
            <a:ext cx="6357950" cy="5357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Классификация ран: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    Рана (открытое повреждение)-это нарушение целостности кожи, слизистых оболочек с повреждением различных тканей и органов, вызванное механическим воздействием.</a:t>
            </a:r>
          </a:p>
          <a:p>
            <a:pPr algn="just">
              <a:buNone/>
            </a:pPr>
            <a:r>
              <a:rPr lang="ru-RU" dirty="0" smtClean="0"/>
              <a:t>        Повреждения поверхностных слоев кожи или слизистой оболочки, нанесенные плоским предметом на большом протяжении, называются </a:t>
            </a:r>
            <a:r>
              <a:rPr lang="ru-RU" i="1" dirty="0" smtClean="0"/>
              <a:t>ссадинами, </a:t>
            </a:r>
            <a:r>
              <a:rPr lang="ru-RU" dirty="0" smtClean="0"/>
              <a:t>а нанесенные острым предметом в виде тонкой линии – </a:t>
            </a:r>
            <a:r>
              <a:rPr lang="ru-RU" i="1" dirty="0" smtClean="0"/>
              <a:t>царапинами.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just">
              <a:buNone/>
            </a:pPr>
            <a:r>
              <a:rPr lang="ru-RU" sz="2800" dirty="0" smtClean="0"/>
              <a:t>       По механизму нанесения ран, характеру ранящего предмета и объему разрушения тканей различают:</a:t>
            </a:r>
          </a:p>
          <a:p>
            <a:pPr algn="just"/>
            <a:r>
              <a:rPr lang="ru-RU" sz="2800" dirty="0" smtClean="0"/>
              <a:t>Резаные раны (нож, меч, сабля, бритва и т.д.)</a:t>
            </a:r>
          </a:p>
          <a:p>
            <a:pPr algn="just"/>
            <a:r>
              <a:rPr lang="ru-RU" sz="2800" dirty="0" smtClean="0"/>
              <a:t>Колотые раны (нож, гвоздь, пика, колья и т.д.)</a:t>
            </a:r>
          </a:p>
          <a:p>
            <a:pPr algn="just"/>
            <a:r>
              <a:rPr lang="ru-RU" sz="2800" dirty="0" smtClean="0"/>
              <a:t>Огнестрельные раны (сквозные и не сквозные)</a:t>
            </a:r>
          </a:p>
          <a:p>
            <a:pPr algn="just"/>
            <a:r>
              <a:rPr lang="ru-RU" dirty="0" smtClean="0"/>
              <a:t>Рваные раны (под действием сдавливания кожи)</a:t>
            </a:r>
          </a:p>
          <a:p>
            <a:pPr algn="just"/>
            <a:r>
              <a:rPr lang="ru-RU" dirty="0" smtClean="0"/>
              <a:t>Рубленные раны (тяжелые тупые и острые предметы – топор, меч, шашка и т.д.)</a:t>
            </a:r>
          </a:p>
          <a:p>
            <a:pPr algn="just"/>
            <a:r>
              <a:rPr lang="ru-RU" dirty="0" smtClean="0"/>
              <a:t>Укушенные раны (опасны инфекцией)</a:t>
            </a:r>
          </a:p>
          <a:p>
            <a:pPr algn="just"/>
            <a:r>
              <a:rPr lang="ru-RU" dirty="0" smtClean="0"/>
              <a:t>Ушибленные раны (различные удары, падения)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Кровотечение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  </a:t>
            </a:r>
            <a:r>
              <a:rPr lang="ru-RU" sz="2800" dirty="0" smtClean="0"/>
              <a:t>Кровотечение — потеря </a:t>
            </a:r>
            <a:r>
              <a:rPr lang="ru-RU" sz="2800" dirty="0" smtClean="0">
                <a:hlinkClick r:id="rId2" tooltip="Кровь"/>
              </a:rPr>
              <a:t>крови</a:t>
            </a:r>
            <a:r>
              <a:rPr lang="ru-RU" sz="2800" dirty="0" smtClean="0"/>
              <a:t> из </a:t>
            </a:r>
            <a:r>
              <a:rPr lang="ru-RU" sz="2800" dirty="0" smtClean="0">
                <a:hlinkClick r:id="rId3" tooltip="Кровеносная система"/>
              </a:rPr>
              <a:t>кровеносной системы</a:t>
            </a:r>
            <a:r>
              <a:rPr lang="ru-RU" sz="2800" dirty="0" smtClean="0"/>
              <a:t>. Кровь может истекать из кровеносных сосудов внутрь организма или наружу, либо из естественных отверстий, таких как, рот, нос, глаз, ухо, либо через повреждение кожи. Обычно, здоровый человек может пережить кровопотерю в 10—15 % объёма крови без каких-либо медицинских осложнений. Доноры сдают 8—10 % объёма крови.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Виды кровотечений: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Капиллярное кровотечение – кровь сочится каплями со всей области раненой поверхности.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Венозное кровотечение – кровь темного цвета вытекает медленно, равномерно, непрямой струей.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Артериальное кровотечение – кровь ярко-красного цвета выбрасывается струей, часто толчкообразно (пульсируя), является самым опасным видом кровотечения в связи с очень быстрой кровопотерей.</a:t>
            </a:r>
            <a:endParaRPr lang="ru-RU" dirty="0"/>
          </a:p>
        </p:txBody>
      </p:sp>
      <p:pic>
        <p:nvPicPr>
          <p:cNvPr id="5" name="Picture 2" descr="C:\Documents and Settings\1\Рабочий стол\ОБЖ\РИСУНКИ ДЛЯ УРОКОВ ОБЖ\РАНЫ\253742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1\Рабочий стол\ОБЖ\РИСУНКИ ДЛЯ УРОКОВ ОБЖ\РАНЫ\Рис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C:\Documents and Settings\1\Рабочий стол\ОБЖ\РИСУНКИ ДЛЯ УРОКОВ ОБЖ\РАНЫ\1_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Courier New" pitchFamily="49" charset="0"/>
              </a:rPr>
              <a:t>Последовательность проведения мероприятий первой помощи: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ru-RU" sz="3000" dirty="0" smtClean="0">
                <a:latin typeface="Garamond" pitchFamily="18" charset="0"/>
              </a:rPr>
              <a:t>проведение мероприятий по прекращению действия травмирующих факторов;</a:t>
            </a:r>
          </a:p>
          <a:p>
            <a:pPr>
              <a:lnSpc>
                <a:spcPct val="80000"/>
              </a:lnSpc>
            </a:pPr>
            <a:r>
              <a:rPr lang="ru-RU" sz="3000" dirty="0" smtClean="0">
                <a:latin typeface="Garamond" pitchFamily="18" charset="0"/>
              </a:rPr>
              <a:t>восстановление нарушенного дыхания и сердечной деятельности( проведение сердечно-лёгочной реанимации);</a:t>
            </a:r>
          </a:p>
          <a:p>
            <a:pPr>
              <a:lnSpc>
                <a:spcPct val="80000"/>
              </a:lnSpc>
            </a:pPr>
            <a:r>
              <a:rPr lang="ru-RU" sz="3000" dirty="0" smtClean="0">
                <a:latin typeface="Garamond" pitchFamily="18" charset="0"/>
              </a:rPr>
              <a:t>борьба с болью;</a:t>
            </a:r>
          </a:p>
          <a:p>
            <a:pPr>
              <a:lnSpc>
                <a:spcPct val="80000"/>
              </a:lnSpc>
            </a:pPr>
            <a:r>
              <a:rPr lang="ru-RU" sz="3000" dirty="0" smtClean="0">
                <a:latin typeface="Garamond" pitchFamily="18" charset="0"/>
              </a:rPr>
              <a:t>временная остановка кровотечения;</a:t>
            </a:r>
          </a:p>
          <a:p>
            <a:pPr>
              <a:lnSpc>
                <a:spcPct val="80000"/>
              </a:lnSpc>
            </a:pPr>
            <a:r>
              <a:rPr lang="ru-RU" sz="3000" dirty="0" smtClean="0">
                <a:latin typeface="Garamond" pitchFamily="18" charset="0"/>
              </a:rPr>
              <a:t>закрытие ран стерильными повязками;</a:t>
            </a:r>
          </a:p>
          <a:p>
            <a:pPr>
              <a:lnSpc>
                <a:spcPct val="80000"/>
              </a:lnSpc>
            </a:pPr>
            <a:r>
              <a:rPr lang="ru-RU" sz="3000" dirty="0" smtClean="0">
                <a:latin typeface="Garamond" pitchFamily="18" charset="0"/>
              </a:rPr>
              <a:t>обездвиживание травмированных участков тела подручными средствами;</a:t>
            </a:r>
          </a:p>
          <a:p>
            <a:pPr>
              <a:lnSpc>
                <a:spcPct val="80000"/>
              </a:lnSpc>
            </a:pPr>
            <a:r>
              <a:rPr lang="ru-RU" sz="3000" dirty="0" smtClean="0">
                <a:latin typeface="Garamond" pitchFamily="18" charset="0"/>
              </a:rPr>
              <a:t>придание пострадавшему наиболее удобного положения;</a:t>
            </a:r>
          </a:p>
          <a:p>
            <a:pPr>
              <a:lnSpc>
                <a:spcPct val="80000"/>
              </a:lnSpc>
            </a:pPr>
            <a:r>
              <a:rPr lang="ru-RU" sz="3000" dirty="0" smtClean="0">
                <a:latin typeface="Garamond" pitchFamily="18" charset="0"/>
              </a:rPr>
              <a:t>обеспечение как можно более быстрой и бережной доставки пострадавшего в лечебное учреждение либо вызов к месту происшествия «скорой помощи»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Асептика и антисептика: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None/>
            </a:pPr>
            <a:r>
              <a:rPr lang="ru-RU" b="1" dirty="0" smtClean="0"/>
              <a:t>Асептика – </a:t>
            </a:r>
            <a:r>
              <a:rPr lang="ru-RU" dirty="0" smtClean="0"/>
              <a:t>это метод, обеспечивающий предупреждение попадания микробов в рану при ее обработке (стерилизация инструментов и обработку рук оказывающего помощь).</a:t>
            </a:r>
          </a:p>
          <a:p>
            <a:pPr marL="514350" indent="-514350" algn="just">
              <a:buNone/>
            </a:pPr>
            <a:r>
              <a:rPr lang="ru-RU" b="1" dirty="0" smtClean="0"/>
              <a:t>Антисептика – </a:t>
            </a:r>
            <a:r>
              <a:rPr lang="ru-RU" dirty="0" smtClean="0"/>
              <a:t>это комплекс мероприятий, направленных на уничтожение микробов на коже, в ране или в организме в целом уже попавших в результате полученной травмы.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129</TotalTime>
  <Words>422</Words>
  <PresentationFormat>Экран (4:3)</PresentationFormat>
  <Paragraphs>42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Правила оказания первой медицинской помощи при ранениях. Занятие с отработкой практических навыков.</vt:lpstr>
      <vt:lpstr>Классификация ран:</vt:lpstr>
      <vt:lpstr>Слайд 3</vt:lpstr>
      <vt:lpstr>Кровотечение </vt:lpstr>
      <vt:lpstr>Виды кровотечений:</vt:lpstr>
      <vt:lpstr>Слайд 6</vt:lpstr>
      <vt:lpstr>Слайд 7</vt:lpstr>
      <vt:lpstr>Последовательность проведения мероприятий первой помощи:</vt:lpstr>
      <vt:lpstr>Асептика и антисептика:</vt:lpstr>
      <vt:lpstr>Способы остановки кровотечений: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оказания 1 медицинской помощи при ранениях. Занятие с отработкой практических навыков.</dc:title>
  <cp:lastModifiedBy>кабинет географии</cp:lastModifiedBy>
  <cp:revision>15</cp:revision>
  <dcterms:modified xsi:type="dcterms:W3CDTF">2011-12-15T01:06:59Z</dcterms:modified>
</cp:coreProperties>
</file>