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5" r:id="rId4"/>
    <p:sldMasterId id="2147483678" r:id="rId5"/>
    <p:sldMasterId id="2147483681" r:id="rId6"/>
    <p:sldMasterId id="2147483684" r:id="rId7"/>
    <p:sldMasterId id="2147483687" r:id="rId8"/>
    <p:sldMasterId id="2147483690" r:id="rId9"/>
  </p:sldMasterIdLst>
  <p:notesMasterIdLst>
    <p:notesMasterId r:id="rId33"/>
  </p:notesMasterIdLst>
  <p:sldIdLst>
    <p:sldId id="279" r:id="rId10"/>
    <p:sldId id="282" r:id="rId11"/>
    <p:sldId id="308" r:id="rId12"/>
    <p:sldId id="280" r:id="rId13"/>
    <p:sldId id="281" r:id="rId14"/>
    <p:sldId id="313" r:id="rId15"/>
    <p:sldId id="312" r:id="rId16"/>
    <p:sldId id="288" r:id="rId17"/>
    <p:sldId id="285" r:id="rId18"/>
    <p:sldId id="305" r:id="rId19"/>
    <p:sldId id="284" r:id="rId20"/>
    <p:sldId id="287" r:id="rId21"/>
    <p:sldId id="283" r:id="rId22"/>
    <p:sldId id="306" r:id="rId23"/>
    <p:sldId id="286" r:id="rId24"/>
    <p:sldId id="309" r:id="rId25"/>
    <p:sldId id="310" r:id="rId26"/>
    <p:sldId id="298" r:id="rId27"/>
    <p:sldId id="299" r:id="rId28"/>
    <p:sldId id="303" r:id="rId29"/>
    <p:sldId id="304" r:id="rId30"/>
    <p:sldId id="289" r:id="rId31"/>
    <p:sldId id="3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2" d="100"/>
          <a:sy n="72" d="100"/>
        </p:scale>
        <p:origin x="-9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CF55-3AA9-4CCE-A588-8FF58FE4E7F6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32E5C-AA8C-4471-8E00-A1B5C0690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9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16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49" y="6217982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7406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80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9397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72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1840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05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80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38" y="6217894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1959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63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2188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385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60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28" y="6217874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2386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53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72869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8127" y="6217852"/>
            <a:ext cx="27507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501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9702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407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6386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8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15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49" y="6217972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7589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402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4991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65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140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49" y="6217954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7547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93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4315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5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12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49" y="6217942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6090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3387" y="6362700"/>
            <a:ext cx="374459" cy="369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9312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439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114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3349" y="6217928"/>
            <a:ext cx="279883" cy="2769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6935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40" y="365256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326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57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82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35" y="365246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316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50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4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26" y="365228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98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36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21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20" y="365216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86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27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47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13" y="365202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72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17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7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705" y="365186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56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3005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732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696" y="365168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38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991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67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686" y="365148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218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976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992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8675" y="365126"/>
            <a:ext cx="6040211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410899" y="792196"/>
            <a:ext cx="1385074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2960" y="6362700"/>
            <a:ext cx="36484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sym typeface="Calibri"/>
              </a:rPr>
              <a:pPr hangingPunct="0"/>
              <a:t>‹#›</a:t>
            </a:fld>
            <a:endParaRPr kern="0">
              <a:latin typeface="Calibri"/>
              <a:sym typeface="Calibri"/>
            </a:endParaRPr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954" y="258761"/>
            <a:ext cx="1256798" cy="626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61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title"/>
          </p:nvPr>
        </p:nvSpPr>
        <p:spPr>
          <a:xfrm>
            <a:off x="1474586" y="2466735"/>
            <a:ext cx="6981826" cy="23385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Центр образования </a:t>
            </a:r>
            <a:br>
              <a:rPr lang="ru-RU" dirty="0" smtClean="0"/>
            </a:br>
            <a:r>
              <a:rPr lang="ru-RU" dirty="0" smtClean="0"/>
              <a:t>цифрового и гуманитарного профилей </a:t>
            </a:r>
            <a:br>
              <a:rPr lang="ru-RU" dirty="0" smtClean="0"/>
            </a:br>
            <a:r>
              <a:rPr lang="ru-RU" dirty="0" smtClean="0"/>
              <a:t>«Точка роста» </a:t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err="1"/>
              <a:t>Т</a:t>
            </a:r>
            <a:r>
              <a:rPr lang="ru-RU" dirty="0" err="1" smtClean="0"/>
              <a:t>игильская</a:t>
            </a:r>
            <a:r>
              <a:rPr lang="ru-RU" dirty="0" smtClean="0"/>
              <a:t> СОШ»</a:t>
            </a:r>
            <a:endParaRPr dirty="0"/>
          </a:p>
        </p:txBody>
      </p:sp>
      <p:grpSp>
        <p:nvGrpSpPr>
          <p:cNvPr id="37" name="Группа 9"/>
          <p:cNvGrpSpPr/>
          <p:nvPr/>
        </p:nvGrpSpPr>
        <p:grpSpPr>
          <a:xfrm>
            <a:off x="5471416" y="5661248"/>
            <a:ext cx="3350084" cy="894630"/>
            <a:chOff x="0" y="0"/>
            <a:chExt cx="4466778" cy="1148489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Рисунок 4" descr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198" y="52546"/>
              <a:ext cx="837849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873" y="116632"/>
            <a:ext cx="4256052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9201646">
            <a:off x="-785519" y="4355707"/>
            <a:ext cx="2652015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2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040211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/>
              <a:t>Педагог по предмету </a:t>
            </a:r>
            <a:br>
              <a:rPr lang="ru-RU" sz="2900" dirty="0"/>
            </a:br>
            <a:r>
              <a:rPr lang="ru-RU" sz="2900" dirty="0"/>
              <a:t>«</a:t>
            </a:r>
            <a:r>
              <a:rPr lang="ru-RU" sz="2900" dirty="0" smtClean="0"/>
              <a:t>Технология»</a:t>
            </a:r>
            <a:br>
              <a:rPr lang="ru-RU" sz="2900" dirty="0" smtClean="0"/>
            </a:br>
            <a:r>
              <a:rPr lang="ru-RU" sz="2900" dirty="0" smtClean="0"/>
              <a:t>Гончарова Евгения Александровна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«Промышленный дизайн»</a:t>
            </a:r>
          </a:p>
          <a:p>
            <a:pPr marL="0" lv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(5 – 7 классы</a:t>
            </a:r>
            <a:r>
              <a:rPr lang="ru-RU" sz="2400" dirty="0" smtClean="0"/>
              <a:t>)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601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67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301" y="260648"/>
            <a:ext cx="6040211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по предмету </a:t>
            </a:r>
            <a:br>
              <a:rPr lang="ru-RU" dirty="0" smtClean="0"/>
            </a:br>
            <a:r>
              <a:rPr lang="ru-RU" dirty="0" smtClean="0"/>
              <a:t>«Технология», педагог дополнительного образования</a:t>
            </a:r>
            <a:br>
              <a:rPr lang="ru-RU" dirty="0" smtClean="0"/>
            </a:br>
            <a:r>
              <a:rPr lang="ru-RU" dirty="0" err="1" smtClean="0"/>
              <a:t>Лобач</a:t>
            </a:r>
            <a:r>
              <a:rPr lang="ru-RU" dirty="0" smtClean="0"/>
              <a:t> Вадим Петрович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46090"/>
            <a:ext cx="5532120" cy="3705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endParaRPr lang="ru-RU" sz="3000" dirty="0" smtClean="0"/>
          </a:p>
          <a:p>
            <a:r>
              <a:rPr lang="ru-RU" sz="2400" dirty="0" smtClean="0"/>
              <a:t>«</a:t>
            </a:r>
            <a:r>
              <a:rPr lang="en-US" sz="2400" dirty="0" smtClean="0"/>
              <a:t>IT</a:t>
            </a:r>
            <a:r>
              <a:rPr lang="ru-RU" sz="2400" dirty="0" smtClean="0"/>
              <a:t>-технологии, робототехника» 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1</a:t>
            </a:r>
            <a:r>
              <a:rPr lang="ru-RU" sz="2400" dirty="0" smtClean="0"/>
              <a:t> – 4 классы)</a:t>
            </a:r>
          </a:p>
          <a:p>
            <a:r>
              <a:rPr lang="ru-RU" sz="2400" dirty="0" smtClean="0"/>
              <a:t>«Белая ладья»</a:t>
            </a:r>
          </a:p>
          <a:p>
            <a:pPr marL="0" indent="0">
              <a:buNone/>
            </a:pPr>
            <a:r>
              <a:rPr lang="ru-RU" sz="2400" dirty="0" smtClean="0"/>
              <a:t> (2-6 классы)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6035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95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0211" cy="13425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дополнительного образования</a:t>
            </a:r>
            <a:br>
              <a:rPr lang="ru-RU" dirty="0" smtClean="0"/>
            </a:br>
            <a:r>
              <a:rPr lang="ru-RU" dirty="0" smtClean="0"/>
              <a:t>Дроздова </a:t>
            </a:r>
            <a:r>
              <a:rPr lang="ru-RU" dirty="0"/>
              <a:t>М</a:t>
            </a:r>
            <a:r>
              <a:rPr lang="ru-RU" dirty="0" smtClean="0"/>
              <a:t>ария Анатольевна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4593362" cy="30743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u="sng" dirty="0"/>
              <a:t>Курсы </a:t>
            </a:r>
            <a:r>
              <a:rPr lang="ru-RU" sz="2600" u="sng" dirty="0" smtClean="0"/>
              <a:t>дополнительного</a:t>
            </a:r>
          </a:p>
          <a:p>
            <a:pPr>
              <a:buNone/>
            </a:pPr>
            <a:r>
              <a:rPr lang="ru-RU" sz="2600" u="sng" dirty="0" smtClean="0"/>
              <a:t>образования </a:t>
            </a:r>
            <a:r>
              <a:rPr lang="ru-RU" sz="2600" u="sng" dirty="0"/>
              <a:t>и </a:t>
            </a:r>
            <a:r>
              <a:rPr lang="ru-RU" sz="2600" u="sng" dirty="0" smtClean="0"/>
              <a:t>внеурочной</a:t>
            </a:r>
          </a:p>
          <a:p>
            <a:pPr>
              <a:buNone/>
            </a:pPr>
            <a:r>
              <a:rPr lang="ru-RU" sz="2600" u="sng" dirty="0"/>
              <a:t>д</a:t>
            </a:r>
            <a:r>
              <a:rPr lang="ru-RU" sz="2600" u="sng" dirty="0" smtClean="0"/>
              <a:t>еятельности</a:t>
            </a:r>
            <a:r>
              <a:rPr lang="en-US" sz="2600" u="sng" dirty="0" smtClean="0"/>
              <a:t>:</a:t>
            </a:r>
            <a:endParaRPr lang="ru-RU" sz="2600" u="sng" dirty="0" smtClean="0"/>
          </a:p>
          <a:p>
            <a:pPr>
              <a:buNone/>
            </a:pPr>
            <a:endParaRPr lang="ru-RU" sz="2600" dirty="0" smtClean="0"/>
          </a:p>
          <a:p>
            <a:r>
              <a:rPr lang="ru-RU" sz="2400" dirty="0" smtClean="0"/>
              <a:t>«Мастерская 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»  </a:t>
            </a:r>
          </a:p>
          <a:p>
            <a:pPr marL="0" indent="0">
              <a:buNone/>
            </a:pPr>
            <a:r>
              <a:rPr lang="ru-RU" sz="2400" dirty="0" smtClean="0"/>
              <a:t>(2 – 4 классы)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 «Юный информатик»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2</a:t>
            </a:r>
            <a:r>
              <a:rPr lang="ru-RU" sz="2400" dirty="0" smtClean="0"/>
              <a:t>-4 классы)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E:\фильм школа\DSC0965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2874" y="2636912"/>
            <a:ext cx="3888432" cy="2973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510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" y="478281"/>
            <a:ext cx="6852285" cy="1386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по предмету </a:t>
            </a:r>
            <a:br>
              <a:rPr lang="ru-RU" dirty="0" smtClean="0"/>
            </a:br>
            <a:r>
              <a:rPr lang="ru-RU" dirty="0" smtClean="0"/>
              <a:t>«Основы безопасности жизнедеятельности»</a:t>
            </a:r>
            <a:br>
              <a:rPr lang="ru-RU" dirty="0" smtClean="0"/>
            </a:br>
            <a:r>
              <a:rPr lang="ru-RU" dirty="0" err="1" smtClean="0"/>
              <a:t>Карамчаков</a:t>
            </a:r>
            <a:r>
              <a:rPr lang="ru-RU" dirty="0" smtClean="0"/>
              <a:t> Юрий </a:t>
            </a:r>
            <a:r>
              <a:rPr lang="ru-RU" dirty="0" err="1" smtClean="0"/>
              <a:t>Юриевич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243" y="2367186"/>
            <a:ext cx="6348029" cy="32986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</a:p>
          <a:p>
            <a:r>
              <a:rPr lang="ru-RU" sz="2600" dirty="0" smtClean="0"/>
              <a:t>«Юный спасатель»</a:t>
            </a:r>
          </a:p>
          <a:p>
            <a:r>
              <a:rPr lang="ru-RU" sz="2600" dirty="0" smtClean="0"/>
              <a:t>(1-4 классы)</a:t>
            </a:r>
          </a:p>
          <a:p>
            <a:r>
              <a:rPr lang="ru-RU" sz="2600" dirty="0" smtClean="0"/>
              <a:t>«В мире безопасности» (8 – 11 классы)</a:t>
            </a:r>
          </a:p>
          <a:p>
            <a:endParaRPr lang="ru-RU" sz="2600" dirty="0" smtClean="0"/>
          </a:p>
          <a:p>
            <a:endParaRPr lang="ru-RU" sz="2000" dirty="0"/>
          </a:p>
        </p:txBody>
      </p:sp>
      <p:pic>
        <p:nvPicPr>
          <p:cNvPr id="5" name="Рисунок 4" descr="E:\фото\IMG_116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420888"/>
            <a:ext cx="309634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7214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726" y="365228"/>
            <a:ext cx="6040211" cy="1407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по предмету «Физическая культура» и педагог дополнительного образования</a:t>
            </a:r>
            <a:br>
              <a:rPr lang="ru-RU" dirty="0" smtClean="0"/>
            </a:br>
            <a:r>
              <a:rPr lang="ru-RU" dirty="0" smtClean="0"/>
              <a:t>Заяц Ольга Викторовна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2276871"/>
            <a:ext cx="4735438" cy="390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u="sng" dirty="0"/>
              <a:t>Курсы дополнительного образования и внеурочной  </a:t>
            </a:r>
            <a:r>
              <a:rPr lang="ru-RU" sz="1600" u="sng" dirty="0" smtClean="0"/>
              <a:t>деятельности</a:t>
            </a:r>
            <a:r>
              <a:rPr lang="en-US" sz="1600" u="sng" dirty="0" smtClean="0"/>
              <a:t>;</a:t>
            </a:r>
            <a:endParaRPr lang="ru-RU" sz="1600" dirty="0" smtClean="0"/>
          </a:p>
          <a:p>
            <a:endParaRPr lang="ru-RU" dirty="0"/>
          </a:p>
          <a:p>
            <a:r>
              <a:rPr lang="ru-RU" sz="2400" dirty="0" smtClean="0"/>
              <a:t>«Азбука здоровья» </a:t>
            </a:r>
          </a:p>
          <a:p>
            <a:pPr marL="0" indent="0">
              <a:buNone/>
            </a:pPr>
            <a:r>
              <a:rPr lang="ru-RU" sz="2400" dirty="0" smtClean="0"/>
              <a:t>(4-6 классы)</a:t>
            </a:r>
            <a:endParaRPr lang="ru-RU" sz="2400" dirty="0"/>
          </a:p>
          <a:p>
            <a:endParaRPr lang="ru-RU" dirty="0" smtClean="0"/>
          </a:p>
          <a:p>
            <a:pPr lvl="0"/>
            <a:r>
              <a:rPr lang="ru-RU" sz="2400" dirty="0" smtClean="0"/>
              <a:t>«Основы </a:t>
            </a:r>
            <a:r>
              <a:rPr lang="ru-RU" sz="2400" dirty="0"/>
              <a:t>первой медицинской помощи» (5 – </a:t>
            </a:r>
            <a:r>
              <a:rPr lang="ru-RU" sz="2400" dirty="0" smtClean="0"/>
              <a:t>8 </a:t>
            </a:r>
            <a:r>
              <a:rPr lang="ru-RU" sz="2400" dirty="0"/>
              <a:t>классы)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592288" cy="368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98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57" y="502286"/>
            <a:ext cx="6646545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дополнительного образования</a:t>
            </a:r>
            <a:br>
              <a:rPr lang="ru-RU" dirty="0" smtClean="0"/>
            </a:br>
            <a:r>
              <a:rPr lang="ru-RU" dirty="0" smtClean="0"/>
              <a:t>Литвинова Людмила </a:t>
            </a:r>
            <a:r>
              <a:rPr lang="ru-RU" dirty="0"/>
              <a:t>И</a:t>
            </a:r>
            <a:r>
              <a:rPr lang="ru-RU" dirty="0" smtClean="0"/>
              <a:t>вановна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2276872"/>
            <a:ext cx="5460565" cy="3105929"/>
          </a:xfrm>
        </p:spPr>
        <p:txBody>
          <a:bodyPr/>
          <a:lstStyle/>
          <a:p>
            <a:pPr>
              <a:buNone/>
            </a:pPr>
            <a:r>
              <a:rPr lang="ru-RU" sz="2600" u="sng" dirty="0"/>
              <a:t>Курсы дополнительного образования и внеурочной  </a:t>
            </a:r>
            <a:r>
              <a:rPr lang="ru-RU" sz="2600" u="sng" dirty="0" smtClean="0"/>
              <a:t>деятельности</a:t>
            </a:r>
            <a:r>
              <a:rPr lang="en-US" sz="2600" u="sng" dirty="0" smtClean="0"/>
              <a:t>:</a:t>
            </a:r>
            <a:endParaRPr lang="ru-RU" sz="2600" u="sng" dirty="0" smtClean="0"/>
          </a:p>
          <a:p>
            <a:pPr>
              <a:buNone/>
            </a:pPr>
            <a:endParaRPr lang="ru-RU" sz="2600" dirty="0" smtClean="0"/>
          </a:p>
          <a:p>
            <a:r>
              <a:rPr lang="ru-RU" sz="2400" dirty="0" smtClean="0"/>
              <a:t>Школьная фотостудия </a:t>
            </a:r>
          </a:p>
          <a:p>
            <a:pPr>
              <a:buNone/>
            </a:pPr>
            <a:r>
              <a:rPr lang="ru-RU" sz="2400" dirty="0" smtClean="0"/>
              <a:t>   «Мир в объективе» (6 – </a:t>
            </a:r>
            <a:r>
              <a:rPr lang="ru-RU" sz="2400" dirty="0"/>
              <a:t>8</a:t>
            </a:r>
            <a:r>
              <a:rPr lang="ru-RU" sz="2400" dirty="0" smtClean="0"/>
              <a:t> классы)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973958" cy="27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6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623634" cy="1094083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kern="1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– сетка учебных часов  Центра образования цифрового и гуманитарного профилей «Точка роста»  на базе МБОУ </a:t>
            </a:r>
            <a:r>
              <a:rPr lang="ru-RU" sz="1800" kern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800" kern="12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Тигильская</a:t>
            </a:r>
            <a:r>
              <a:rPr lang="ru-RU" sz="1800" kern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СОШ» на 2020-2021 учебный </a:t>
            </a:r>
            <a:r>
              <a:rPr lang="ru-RU" sz="1800" kern="1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886700" cy="4620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Урочная деятельность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58474"/>
              </p:ext>
            </p:extLst>
          </p:nvPr>
        </p:nvGraphicFramePr>
        <p:xfrm>
          <a:off x="899592" y="1556792"/>
          <a:ext cx="7848872" cy="5064816"/>
        </p:xfrm>
        <a:graphic>
          <a:graphicData uri="http://schemas.openxmlformats.org/drawingml/2006/table">
            <a:tbl>
              <a:tblPr/>
              <a:tblGrid>
                <a:gridCol w="576064"/>
                <a:gridCol w="864096"/>
                <a:gridCol w="576064"/>
                <a:gridCol w="648072"/>
                <a:gridCol w="621617"/>
                <a:gridCol w="649894"/>
                <a:gridCol w="558245"/>
                <a:gridCol w="618516"/>
                <a:gridCol w="648072"/>
                <a:gridCol w="720080"/>
                <a:gridCol w="648072"/>
                <a:gridCol w="720080"/>
              </a:tblGrid>
              <a:tr h="40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класс/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недели/</a:t>
                      </a: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179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08.30-09.10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 (1 гр)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14.00-14.40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15.30-16.10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16.30-17.10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12-00 -12-40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Технология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13-00 -13-40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Технология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14.00-14.40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16.30-17.10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17.15-17.55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11-00 11-40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Технология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12-00 12-40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Технология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15.30-16.10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16.30-17.10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17.15-17.55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 (1 гр)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16.30-17.10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17.15-17.55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 (2 гр)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08.30-09.10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13.00-13.40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16.30-17.10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 (2 гр)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70" marR="13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280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86" y="365148"/>
            <a:ext cx="6911666" cy="917575"/>
          </a:xfrm>
        </p:spPr>
        <p:txBody>
          <a:bodyPr>
            <a:noAutofit/>
          </a:bodyPr>
          <a:lstStyle/>
          <a:p>
            <a:pPr algn="ctr"/>
            <a:r>
              <a:rPr lang="ru-RU" sz="1600" kern="1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– сетка учебных часов  Центра образования цифрового и гуманитарного профилей «Точка роста»  на </a:t>
            </a:r>
            <a:r>
              <a:rPr lang="ru-RU" sz="1600" kern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базе </a:t>
            </a:r>
            <a:r>
              <a:rPr lang="ru-RU" sz="1600" kern="12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МБОУ»Тигильская</a:t>
            </a:r>
            <a:r>
              <a:rPr lang="ru-RU" sz="1600" kern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СОШ»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Helvetica"/>
              </a:rPr>
              <a:t/>
            </a:r>
            <a:b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Helvetica"/>
              </a:rPr>
            </a:br>
            <a:r>
              <a:rPr lang="ru-RU" sz="1600" kern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2020-2021 </a:t>
            </a:r>
            <a:r>
              <a:rPr lang="ru-RU" sz="1600" kern="12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учебный год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Helvetica"/>
              </a:rPr>
              <a:t/>
            </a:r>
            <a:b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+mn-ea"/>
                <a:cs typeface="Helvetica"/>
              </a:rPr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33400"/>
              </p:ext>
            </p:extLst>
          </p:nvPr>
        </p:nvGraphicFramePr>
        <p:xfrm>
          <a:off x="683568" y="1340768"/>
          <a:ext cx="7776864" cy="4759378"/>
        </p:xfrm>
        <a:graphic>
          <a:graphicData uri="http://schemas.openxmlformats.org/drawingml/2006/table">
            <a:tbl>
              <a:tblPr/>
              <a:tblGrid>
                <a:gridCol w="1564430"/>
                <a:gridCol w="360230"/>
                <a:gridCol w="360230"/>
                <a:gridCol w="360230"/>
                <a:gridCol w="360230"/>
                <a:gridCol w="442570"/>
                <a:gridCol w="442570"/>
                <a:gridCol w="442570"/>
                <a:gridCol w="442570"/>
                <a:gridCol w="421985"/>
                <a:gridCol w="421985"/>
                <a:gridCol w="1078632"/>
                <a:gridCol w="1078632"/>
              </a:tblGrid>
              <a:tr h="202795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Внеурочная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7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  часов в неделю / использование кабинета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первой медицинской помощи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12/каб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12/каб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12/каб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Школьная фотостудия </a:t>
                      </a:r>
                      <a:endParaRPr lang="ru-RU" sz="700" kern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 в объективе»</a:t>
                      </a:r>
                      <a:r>
                        <a:rPr lang="ru-RU" sz="1500" dirty="0">
                          <a:solidFill>
                            <a:srgbClr val="333E48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АЭРО+ИТ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Мастерская Лего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Юный информатик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11/каб.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Юный спасатель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12/об.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12/каб.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мире безопасности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Занимательная информатика»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графика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VR-технологии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IT-технологии, робототехника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Белая ладья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Волонтерский отряд «ЗОЖ»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marL="0" marR="0" indent="0" algn="l" defTabSz="9144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6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 </a:t>
                      </a: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marL="0" marR="0" indent="0" algn="l" defTabSz="9144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6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6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 </a:t>
                      </a: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Промышленный дизайн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11каб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Азбука здоровья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12/каб.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12/каб.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12/каб.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 проектной деятельности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(Мы будущее)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Calibri"/>
                        </a:rPr>
                        <a:t>кз</a:t>
                      </a:r>
                      <a:endParaRPr kumimoji="0" lang="ru-RU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5" marR="36145" marT="6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716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40211" cy="648073"/>
          </a:xfrm>
        </p:spPr>
        <p:txBody>
          <a:bodyPr>
            <a:noAutofit/>
          </a:bodyPr>
          <a:lstStyle/>
          <a:p>
            <a:pPr lvl="0" algn="ctr" defTabSz="914398">
              <a:lnSpc>
                <a:spcPct val="100000"/>
              </a:lnSpc>
            </a:pPr>
            <a:r>
              <a:rPr lang="ru-RU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ЦЕЛИ Ц</a:t>
            </a:r>
            <a:r>
              <a:rPr lang="ru-RU" sz="2400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ЕНТРА </a:t>
            </a:r>
            <a:r>
              <a:rPr lang="ru-RU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«ТОЧКА РОСТА»</a:t>
            </a:r>
            <a:br>
              <a:rPr lang="ru-RU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78867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создание условий для внедрения на уровнях начального общего, основного общего и (или)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</a:t>
            </a:r>
            <a:r>
              <a:rPr lang="ru-RU" sz="2400" b="1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  <a:defRPr/>
            </a:pPr>
            <a:endParaRPr lang="ru-RU" sz="2400" b="1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обновление содержания и совершенствование методов обучения предметных областей «Технология», «Математика и информатика», «Физическая культура и основы безопасности жизнедеятельности».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None/>
              <a:defRPr/>
            </a:pPr>
            <a:endParaRPr lang="ru-RU" sz="2400" b="1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200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kern="1200" dirty="0">
                <a:ln/>
                <a:solidFill>
                  <a:srgbClr val="C32D2E"/>
                </a:solidFill>
                <a:latin typeface="Franklin Gothic Medium"/>
                <a:ea typeface="+mj-ea"/>
                <a:cs typeface="+mj-cs"/>
              </a:rPr>
              <a:t>Задачи деятельности </a:t>
            </a:r>
            <a:br>
              <a:rPr lang="ru-RU" sz="2500" kern="1200" dirty="0">
                <a:ln/>
                <a:solidFill>
                  <a:srgbClr val="C32D2E"/>
                </a:solidFill>
                <a:latin typeface="Franklin Gothic Medium"/>
                <a:ea typeface="+mj-ea"/>
                <a:cs typeface="+mj-cs"/>
              </a:rPr>
            </a:br>
            <a:r>
              <a:rPr lang="ru-RU" sz="2500" kern="1200" dirty="0">
                <a:ln/>
                <a:solidFill>
                  <a:srgbClr val="C32D2E"/>
                </a:solidFill>
                <a:latin typeface="Franklin Gothic Medium"/>
                <a:ea typeface="+mj-ea"/>
                <a:cs typeface="+mj-cs"/>
              </a:rPr>
              <a:t>Центра «Точка роста»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Охват </a:t>
            </a: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своей деятельностью на обновленной материально-технической базе не менее 100% обучающихся образовательной организации, осваивающих основную общеобразовательную программу по предметным областям «Технология», «Математика и информатика», «Физическая культура и основы безопасности жизнедеятельности»,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endParaRPr lang="ru-RU" sz="2400" b="1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обеспечение не менее 70% охвата от общего контингента обучающихся в образовательной организации дополнительными общеобразовательными программами цифрового, естественнонаучного, технического и гуманитарного профилей во внеурочное время, в том числе с использованием дистанционных форм обучения и сетевого партнерства.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None/>
            </a:pPr>
            <a:endParaRPr lang="ru-RU" sz="1500" b="1" kern="1200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569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39" y="332656"/>
            <a:ext cx="6040211" cy="488315"/>
          </a:xfrm>
        </p:spPr>
        <p:txBody>
          <a:bodyPr>
            <a:normAutofit/>
          </a:bodyPr>
          <a:lstStyle/>
          <a:p>
            <a:pPr algn="ctr"/>
            <a:r>
              <a:rPr lang="ru-RU" sz="24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ТОЧКА РОСТА – ПУТЬ К УСПЕХУ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926" y="1161389"/>
            <a:ext cx="5072618" cy="37374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         </a:t>
            </a:r>
            <a:r>
              <a:rPr lang="ru-RU" sz="2000" dirty="0" smtClean="0"/>
              <a:t>Работа Центра расширяет возможности для предоставления качественного современного образования  школьников и формирования у ребят современных технологических и гуманитарных навыков.</a:t>
            </a:r>
            <a:endParaRPr lang="ru-RU" sz="2000" i="1" dirty="0" smtClean="0"/>
          </a:p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		</a:t>
            </a:r>
            <a:endParaRPr lang="ru-RU" sz="1600" dirty="0"/>
          </a:p>
        </p:txBody>
      </p:sp>
      <p:pic>
        <p:nvPicPr>
          <p:cNvPr id="9" name="Picture 4" descr="G:\Фото ТОЧКА РОСТА\IMG-20191126-WA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392294"/>
            <a:ext cx="2384151" cy="2320601"/>
          </a:xfrm>
          <a:prstGeom prst="round2DiagRect">
            <a:avLst>
              <a:gd name="adj1" fmla="val 16667"/>
              <a:gd name="adj2" fmla="val 1135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G:\Фото ТОЧКА РОСТА\IMG_20191127_173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4298" y="4750470"/>
            <a:ext cx="226769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.mycdn.me/i?r=AzEPZsRbOZEKgBhR0XGMT1RkIravqq_JfN92luBRbNhq7aaKTM5SRkZCeTgDn6uOyic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24601"/>
            <a:ext cx="3393318" cy="205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edu-zmievka.ru/wp-content/uploads/2019/09/tochki-rosta-2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363" y="1943330"/>
            <a:ext cx="2251895" cy="1549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i.mycdn.me/i?r=AzEPZsRbOZEKgBhR0XGMT1RkiYvAN314h8jWoUxRFWeie6aKTM5SRkZCeTgDn6uOyic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943330"/>
            <a:ext cx="1838847" cy="172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464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1200" dirty="0">
                <a:ln/>
                <a:solidFill>
                  <a:srgbClr val="C32D2E"/>
                </a:solidFill>
                <a:latin typeface="Franklin Gothic Medium"/>
                <a:ea typeface="+mj-ea"/>
                <a:cs typeface="+mj-cs"/>
              </a:rPr>
              <a:t>Ожидаемый результат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8867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800"/>
              </a:spcBef>
              <a:buSzTx/>
              <a:buNone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Формирование у учащихся таких умений , как: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креативно мыслить,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находить нестандартные решения,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подбирать альтернативные подходы к решению задачи,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осваивать новые цифровые ресурсы,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анализировать и давать оценку, </a:t>
            </a:r>
          </a:p>
          <a:p>
            <a:pPr marL="342900" lvl="0" indent="-342900">
              <a:lnSpc>
                <a:spcPct val="100000"/>
              </a:lnSpc>
              <a:spcBef>
                <a:spcPts val="800"/>
              </a:spcBef>
              <a:buSzTx/>
              <a:buFont typeface="Arial" pitchFamily="34" charset="0"/>
              <a:buChar char="•"/>
            </a:pPr>
            <a:r>
              <a:rPr lang="ru-RU" sz="2400" b="1" kern="12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создавать продукт своей деятельности, полезный обществу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4797152"/>
            <a:ext cx="2882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870177"/>
            <a:ext cx="2536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6035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33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040211" cy="9175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886700" cy="4836195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800"/>
              </a:spcBef>
              <a:buSzTx/>
              <a:buNone/>
            </a:pPr>
            <a:r>
              <a:rPr lang="ru-RU" sz="3600" b="1" kern="1200" dirty="0">
                <a:ln/>
                <a:solidFill>
                  <a:srgbClr val="C32D2E"/>
                </a:solidFill>
                <a:latin typeface="Franklin Gothic Book"/>
                <a:ea typeface="+mn-ea"/>
                <a:cs typeface="+mn-cs"/>
              </a:rPr>
              <a:t>«Точка роста» выполнит функцию общественного пространства для развития общекультурных компетенций, цифровой грамотности, шахматного образования, проектной деятельности, творческой социальной самореализации школьников, педагогов, родительской общественности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03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8718991" y="6362700"/>
            <a:ext cx="348811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6" y="365128"/>
            <a:ext cx="6040211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895351" y="1371603"/>
            <a:ext cx="6842263" cy="4805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Все интересующие вопросы вы можете задать </a:t>
            </a:r>
          </a:p>
          <a:p>
            <a:pPr algn="ctr">
              <a:buNone/>
            </a:pPr>
            <a:r>
              <a:rPr lang="ru-RU" sz="2800" b="1" dirty="0" smtClean="0"/>
              <a:t>по телефону "горячей линии":</a:t>
            </a:r>
          </a:p>
          <a:p>
            <a:pPr algn="ctr">
              <a:buNone/>
            </a:pPr>
            <a:r>
              <a:rPr lang="ru-RU" sz="2800" b="1" dirty="0" smtClean="0"/>
              <a:t>- 8 (41537) 21440</a:t>
            </a:r>
          </a:p>
          <a:p>
            <a:pPr algn="ctr">
              <a:buNone/>
            </a:pPr>
            <a:r>
              <a:rPr lang="ru-RU" sz="2800" b="1" dirty="0" smtClean="0"/>
              <a:t>- 8(41537) 21152,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на официальном сайте ОО,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dirty="0" smtClean="0"/>
              <a:t>      каждому из педагогов, работающих в Центре образования цифрового и гуманитарного профилей «Точка роста».</a:t>
            </a:r>
          </a:p>
          <a:p>
            <a:pPr algn="ctr">
              <a:buFontTx/>
              <a:buChar char="-"/>
            </a:pPr>
            <a:endParaRPr lang="ru-RU" sz="3200" b="1" dirty="0" smtClean="0"/>
          </a:p>
          <a:p>
            <a:pPr algn="ctr">
              <a:buFontTx/>
              <a:buChar char="-"/>
            </a:pPr>
            <a:endParaRPr lang="ru-RU" sz="3200" b="1" dirty="0" smtClean="0"/>
          </a:p>
          <a:p>
            <a:pPr algn="ctr">
              <a:lnSpc>
                <a:spcPct val="100000"/>
              </a:lnSpc>
              <a:buClr>
                <a:srgbClr val="FF0000"/>
              </a:buClr>
            </a:pPr>
            <a:endParaRPr sz="3200" b="1" dirty="0"/>
          </a:p>
        </p:txBody>
      </p:sp>
      <p:sp>
        <p:nvSpPr>
          <p:cNvPr id="67" name="Заголовок 1"/>
          <p:cNvSpPr txBox="1"/>
          <p:nvPr/>
        </p:nvSpPr>
        <p:spPr>
          <a:xfrm>
            <a:off x="941888" y="240301"/>
            <a:ext cx="6143626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1143902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902" y="476672"/>
            <a:ext cx="6040211" cy="9175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250" y="1589564"/>
            <a:ext cx="7886700" cy="34236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132856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Центр образования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цифрового </a:t>
            </a:r>
            <a: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и гуманитарного профилей </a:t>
            </a:r>
            <a:r>
              <a:rPr lang="ru-RU" sz="20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«</a:t>
            </a:r>
            <a: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Точка роста» </a:t>
            </a:r>
            <a:b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</a:br>
            <a: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МБОУ «</a:t>
            </a:r>
            <a:r>
              <a:rPr lang="ru-RU" sz="2000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Тигильская</a:t>
            </a:r>
            <a:r>
              <a:rPr lang="ru-RU" sz="2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СОШ»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0" y="1916832"/>
            <a:ext cx="5328592" cy="24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5476583"/>
            <a:ext cx="46085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#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Тигиль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#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Школа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#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Точка роста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2020#</a:t>
            </a:r>
          </a:p>
          <a:p>
            <a:pPr algn="ctr" hangingPunct="0"/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http://tigil-school.narod.ru/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303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2447181" cy="9175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sz="4000" kern="120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3891A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Franklin Gothic Book"/>
                <a:ea typeface="+mn-ea"/>
                <a:cs typeface="+mn-cs"/>
              </a:rPr>
              <a:t>ПЕДАГОГИ</a:t>
            </a:r>
            <a:r>
              <a:rPr lang="ru-RU" sz="4000" kern="1200" dirty="0">
                <a:ln/>
                <a:solidFill>
                  <a:srgbClr val="FF000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4000" kern="1200" dirty="0">
                <a:ln/>
                <a:solidFill>
                  <a:srgbClr val="FF0000"/>
                </a:solidFill>
                <a:latin typeface="Franklin Gothic Book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401" y="548680"/>
            <a:ext cx="2664296" cy="216024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877272"/>
            <a:ext cx="115212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hangingPunct="0"/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3891A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Franklin Gothic Book"/>
              </a:rPr>
              <a:t>ДЕТИ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877272"/>
            <a:ext cx="30963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/>
            <a:r>
              <a:rPr lang="ru-RU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3891A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Franklin Gothic Book"/>
              </a:rPr>
              <a:t>родители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90416" y="901194"/>
            <a:ext cx="7272808" cy="4968552"/>
          </a:xfrm>
          <a:prstGeom prst="triangl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44822" y="1322934"/>
            <a:ext cx="2880320" cy="1209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</a:t>
            </a:r>
            <a:r>
              <a:rPr lang="ru-RU" cap="none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оциальная</a:t>
            </a:r>
            <a:r>
              <a:rPr lang="ru-RU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cap="none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самореализация </a:t>
            </a:r>
            <a:endParaRPr lang="ru-RU" cap="none" dirty="0">
              <a:solidFill>
                <a:prstClr val="black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404" y="3044038"/>
            <a:ext cx="269086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Franklin Gothic Book"/>
              </a:rPr>
              <a:t>Ш</a:t>
            </a:r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ахматное</a:t>
            </a:r>
            <a:r>
              <a:rPr lang="ru-RU" sz="3200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образование</a:t>
            </a:r>
            <a:endParaRPr lang="ru-RU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20" y="4589802"/>
            <a:ext cx="284862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Проектная деятельность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0717" y="1322934"/>
            <a:ext cx="295232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Franklin Gothic Book"/>
              </a:rPr>
              <a:t>Р</a:t>
            </a:r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азвитие </a:t>
            </a:r>
            <a:r>
              <a:rPr lang="ru-RU" sz="2800" dirty="0">
                <a:solidFill>
                  <a:prstClr val="black"/>
                </a:solidFill>
                <a:latin typeface="Franklin Gothic Book"/>
              </a:rPr>
              <a:t>общекультурных компетенций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75218" y="3003699"/>
            <a:ext cx="265927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Цифровая грамотность</a:t>
            </a:r>
            <a:endParaRPr lang="ru-RU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4340167"/>
            <a:ext cx="330354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Общественное </a:t>
            </a:r>
            <a:r>
              <a:rPr lang="ru-RU" sz="2800" dirty="0">
                <a:solidFill>
                  <a:prstClr val="black"/>
                </a:solidFill>
                <a:latin typeface="Franklin Gothic Book"/>
              </a:rPr>
              <a:t>пространство для </a:t>
            </a:r>
            <a:r>
              <a:rPr lang="ru-RU" sz="2800" dirty="0" smtClean="0">
                <a:solidFill>
                  <a:prstClr val="black"/>
                </a:solidFill>
                <a:latin typeface="Franklin Gothic Book"/>
              </a:rPr>
              <a:t>населения</a:t>
            </a:r>
            <a:endParaRPr lang="ru-RU" sz="280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146" name="Picture 2" descr="https://bipbap.ru/wp-content/uploads/2017/12/My_koman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548" y="2696903"/>
            <a:ext cx="3661277" cy="22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92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828739" y="365125"/>
            <a:ext cx="6878411" cy="1241484"/>
          </a:xfrm>
          <a:prstGeom prst="rect">
            <a:avLst/>
          </a:prstGeom>
        </p:spPr>
        <p:txBody>
          <a:bodyPr/>
          <a:lstStyle/>
          <a:p>
            <a:pPr algn="ctr">
              <a:defRPr sz="2800"/>
            </a:pPr>
            <a:r>
              <a:rPr lang="ru-RU" dirty="0" smtClean="0"/>
              <a:t>Учебный кабинет </a:t>
            </a:r>
            <a:br>
              <a:rPr lang="ru-RU" dirty="0" smtClean="0"/>
            </a:br>
            <a:r>
              <a:rPr lang="ru-RU" sz="1800" b="0" dirty="0" smtClean="0"/>
              <a:t>предназначен  для  формирования у обучающихся  </a:t>
            </a:r>
            <a:br>
              <a:rPr lang="ru-RU" sz="1800" b="0" dirty="0" smtClean="0"/>
            </a:br>
            <a:r>
              <a:rPr lang="ru-RU" sz="1800" b="0" dirty="0" smtClean="0"/>
              <a:t>современных технологических и гуманитарных навыков</a:t>
            </a:r>
            <a:endParaRPr sz="1800" dirty="0"/>
          </a:p>
        </p:txBody>
      </p:sp>
      <p:sp>
        <p:nvSpPr>
          <p:cNvPr id="58" name="Объект 2"/>
          <p:cNvSpPr txBox="1">
            <a:spLocks noGrp="1"/>
          </p:cNvSpPr>
          <p:nvPr>
            <p:ph type="body" idx="1"/>
          </p:nvPr>
        </p:nvSpPr>
        <p:spPr>
          <a:xfrm>
            <a:off x="857313" y="1825754"/>
            <a:ext cx="6835639" cy="282257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endParaRPr dirty="0"/>
          </a:p>
        </p:txBody>
      </p:sp>
      <p:sp>
        <p:nvSpPr>
          <p:cNvPr id="5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8847294" y="6362700"/>
            <a:ext cx="220571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pic>
        <p:nvPicPr>
          <p:cNvPr id="8" name="Рисунок 7" descr="E:\фото\IMG_119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445895"/>
            <a:ext cx="1962101" cy="207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\IMG_119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563457"/>
            <a:ext cx="2234753" cy="1836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2081213"/>
            <a:ext cx="3384376" cy="262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06" y="2081213"/>
            <a:ext cx="34559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610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6878411" cy="11303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2800"/>
            </a:pPr>
            <a:r>
              <a:rPr lang="ru-RU" dirty="0" err="1" smtClean="0"/>
              <a:t>Коворкинг</a:t>
            </a:r>
            <a:r>
              <a:rPr lang="ru-RU" dirty="0" smtClean="0"/>
              <a:t> зона  </a:t>
            </a:r>
            <a:br>
              <a:rPr lang="ru-RU" dirty="0" smtClean="0"/>
            </a:br>
            <a:r>
              <a:rPr lang="ru-RU" sz="1800" b="0" dirty="0" smtClean="0"/>
              <a:t>предназначена  для  формирования у учащихся навыков  </a:t>
            </a:r>
            <a:br>
              <a:rPr lang="ru-RU" sz="1800" b="0" dirty="0" smtClean="0"/>
            </a:br>
            <a:r>
              <a:rPr lang="ru-RU" sz="1800" b="0" dirty="0" smtClean="0"/>
              <a:t>проектной деятельности, шахматного образования и </a:t>
            </a:r>
            <a:r>
              <a:rPr lang="ru-RU" sz="1800" b="0" dirty="0" err="1" smtClean="0"/>
              <a:t>медиатворчества</a:t>
            </a:r>
            <a:r>
              <a:rPr lang="ru-RU" sz="1800" b="0" dirty="0" smtClean="0"/>
              <a:t>.</a:t>
            </a:r>
            <a:endParaRPr sz="1800" dirty="0"/>
          </a:p>
        </p:txBody>
      </p:sp>
      <p:sp>
        <p:nvSpPr>
          <p:cNvPr id="58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0" y="2262609"/>
            <a:ext cx="6475599" cy="3661052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pPr marL="228600" lvl="0" indent="-228600" algn="ctr">
              <a:lnSpc>
                <a:spcPct val="150000"/>
              </a:lnSpc>
              <a:buSzPct val="100000"/>
            </a:pPr>
            <a:r>
              <a:rPr lang="ru-RU" sz="1800" dirty="0"/>
              <a:t>Центр будет обеспечен современным </a:t>
            </a:r>
          </a:p>
          <a:p>
            <a:pPr marL="228600" lvl="0" indent="-228600" algn="ctr">
              <a:lnSpc>
                <a:spcPct val="150000"/>
              </a:lnSpc>
              <a:buSzPct val="100000"/>
            </a:pPr>
            <a:r>
              <a:rPr lang="ru-RU" sz="1800" dirty="0"/>
              <a:t>           оборудованием для реализации основных и дополнительных общеобразовательных программ, будут созданы рабочие зоны по предметным областям «Технология», «Информатика», «ОБЖ», а так же  зоны </a:t>
            </a:r>
            <a:r>
              <a:rPr lang="ru-RU" sz="1800" dirty="0" err="1"/>
              <a:t>коворкинга</a:t>
            </a:r>
            <a:r>
              <a:rPr lang="ru-RU" sz="1800" dirty="0"/>
              <a:t>, </a:t>
            </a:r>
            <a:r>
              <a:rPr lang="ru-RU" sz="1800" dirty="0" err="1"/>
              <a:t>медиазона</a:t>
            </a:r>
            <a:r>
              <a:rPr lang="ru-RU" sz="1800" dirty="0"/>
              <a:t> и Шахматная гостиная.</a:t>
            </a:r>
          </a:p>
          <a:p>
            <a:endParaRPr dirty="0"/>
          </a:p>
        </p:txBody>
      </p:sp>
      <p:pic>
        <p:nvPicPr>
          <p:cNvPr id="9" name="Рисунок 8" descr="E:\IMG_10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938" y="5085184"/>
            <a:ext cx="2561234" cy="167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фото\IMG_119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3097" y="2420888"/>
            <a:ext cx="2232248" cy="1769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1419" y="4606388"/>
            <a:ext cx="24482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Шахматная гостиная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66" y="1642444"/>
            <a:ext cx="35283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Зона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</a:t>
            </a:r>
            <a:r>
              <a:rPr kumimoji="0" lang="ru-RU" sz="1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едиатворчества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проектная деятельность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607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440" y="404664"/>
            <a:ext cx="6040211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Курсовая подготовка педагогов Центра «Точка роста»</a:t>
            </a:r>
            <a:br>
              <a:rPr lang="ru-RU" dirty="0" smtClean="0"/>
            </a:br>
            <a:r>
              <a:rPr lang="ru-RU" sz="2200" dirty="0" smtClean="0"/>
              <a:t>«Гибкие компетенции проектной деятельности»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212" y="1929038"/>
            <a:ext cx="16589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38702"/>
            <a:ext cx="15668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590724" cy="232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1946130"/>
            <a:ext cx="1508249" cy="218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178" y="4012448"/>
            <a:ext cx="1505942" cy="21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067900"/>
            <a:ext cx="1512168" cy="215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40174"/>
            <a:ext cx="15113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24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040211" cy="917575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0000"/>
                </a:solidFill>
                <a:latin typeface="NotoSans"/>
              </a:rPr>
              <a:t>"</a:t>
            </a:r>
            <a:r>
              <a:rPr lang="ru-RU" sz="2200" b="0" dirty="0">
                <a:solidFill>
                  <a:srgbClr val="000000"/>
                </a:solidFill>
                <a:latin typeface="NotoSans"/>
              </a:rPr>
              <a:t>Точки роста" </a:t>
            </a:r>
            <a:r>
              <a:rPr lang="ru-RU" sz="2200" b="0" dirty="0" smtClean="0">
                <a:solidFill>
                  <a:srgbClr val="000000"/>
                </a:solidFill>
                <a:latin typeface="NotoSans"/>
              </a:rPr>
              <a:t>поможет выявить </a:t>
            </a:r>
            <a:r>
              <a:rPr lang="ru-RU" sz="2200" b="0" dirty="0">
                <a:solidFill>
                  <a:srgbClr val="000000"/>
                </a:solidFill>
                <a:latin typeface="NotoSans"/>
              </a:rPr>
              <a:t>талантливых детей, </a:t>
            </a:r>
            <a:r>
              <a:rPr lang="ru-RU" sz="2200" b="0" dirty="0" smtClean="0">
                <a:solidFill>
                  <a:srgbClr val="000000"/>
                </a:solidFill>
                <a:latin typeface="NotoSans"/>
              </a:rPr>
              <a:t>позволит </a:t>
            </a:r>
            <a:r>
              <a:rPr lang="ru-RU" sz="2200" b="0" dirty="0">
                <a:solidFill>
                  <a:srgbClr val="000000"/>
                </a:solidFill>
                <a:latin typeface="NotoSans"/>
              </a:rPr>
              <a:t>каждому из них выбрать интересующее направление и реализовать на практике свои способности.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221" y="3573016"/>
            <a:ext cx="2393152" cy="25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221" y="1988838"/>
            <a:ext cx="2182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present5.com/presentation/edc9a5394921fce29a5976bfef9ccb63/image-1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355541">
            <a:off x="164362" y="2999779"/>
            <a:ext cx="4137229" cy="251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9167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67" y="260648"/>
            <a:ext cx="6040211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– организатор,</a:t>
            </a:r>
            <a:br>
              <a:rPr lang="ru-RU" dirty="0" smtClean="0"/>
            </a:br>
            <a:r>
              <a:rPr lang="ru-RU" dirty="0" smtClean="0"/>
              <a:t>педагог дополнительного образования</a:t>
            </a:r>
            <a:br>
              <a:rPr lang="ru-RU" dirty="0" smtClean="0"/>
            </a:br>
            <a:r>
              <a:rPr lang="ru-RU" dirty="0" smtClean="0"/>
              <a:t>Вострикова </a:t>
            </a:r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Рашитовна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581" y="1988840"/>
            <a:ext cx="5599564" cy="37584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2600" u="sng" dirty="0" smtClean="0"/>
              <a:t>Курсы дополнительного</a:t>
            </a:r>
          </a:p>
          <a:p>
            <a:pPr>
              <a:lnSpc>
                <a:spcPct val="100000"/>
              </a:lnSpc>
              <a:buNone/>
            </a:pPr>
            <a:r>
              <a:rPr lang="ru-RU" sz="2600" u="sng" dirty="0" smtClean="0"/>
              <a:t>образования и внеурочной</a:t>
            </a:r>
          </a:p>
          <a:p>
            <a:pPr>
              <a:lnSpc>
                <a:spcPct val="100000"/>
              </a:lnSpc>
              <a:buNone/>
            </a:pPr>
            <a:r>
              <a:rPr lang="ru-RU" sz="2600" u="sng" dirty="0" smtClean="0"/>
              <a:t>деятельности</a:t>
            </a:r>
            <a:r>
              <a:rPr lang="ru-RU" sz="2600" dirty="0" smtClean="0"/>
              <a:t>: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400" dirty="0" smtClean="0"/>
              <a:t>«Проектная деятельность» </a:t>
            </a:r>
          </a:p>
          <a:p>
            <a:pPr marL="0" indent="0">
              <a:buNone/>
            </a:pPr>
            <a:r>
              <a:rPr lang="ru-RU" sz="2400" dirty="0" smtClean="0"/>
              <a:t>(5 – 8 классы)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олонтерский </a:t>
            </a:r>
            <a:r>
              <a:rPr lang="ru-RU" sz="2400" dirty="0"/>
              <a:t>отряд </a:t>
            </a:r>
            <a:r>
              <a:rPr lang="ru-RU" sz="2400" dirty="0" smtClean="0"/>
              <a:t>«ЗОЖ» </a:t>
            </a:r>
          </a:p>
          <a:p>
            <a:pPr marL="0" indent="0">
              <a:buNone/>
            </a:pPr>
            <a:r>
              <a:rPr lang="ru-RU" sz="2400" dirty="0" smtClean="0"/>
              <a:t>(7 </a:t>
            </a:r>
            <a:r>
              <a:rPr lang="ru-RU" sz="2400" dirty="0"/>
              <a:t>– 11 </a:t>
            </a:r>
            <a:r>
              <a:rPr lang="ru-RU" sz="2400" dirty="0" smtClean="0"/>
              <a:t>классы)</a:t>
            </a:r>
          </a:p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2204864"/>
            <a:ext cx="3096344" cy="29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541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94" y="502285"/>
            <a:ext cx="6040211" cy="13606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 по предмету </a:t>
            </a:r>
            <a:br>
              <a:rPr lang="ru-RU" dirty="0" smtClean="0"/>
            </a:br>
            <a:r>
              <a:rPr lang="ru-RU" dirty="0" smtClean="0"/>
              <a:t>«Информатика», педагог дополнительного образования</a:t>
            </a:r>
            <a:br>
              <a:rPr lang="ru-RU" dirty="0" smtClean="0"/>
            </a:br>
            <a:r>
              <a:rPr lang="ru-RU" dirty="0" smtClean="0"/>
              <a:t>Конева Татьяна Анатольевна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2348880"/>
            <a:ext cx="5040559" cy="3890167"/>
          </a:xfrm>
        </p:spPr>
        <p:txBody>
          <a:bodyPr/>
          <a:lstStyle/>
          <a:p>
            <a:r>
              <a:rPr lang="ru-RU" sz="2400" dirty="0" smtClean="0"/>
              <a:t>«Занимательная информатика» </a:t>
            </a:r>
          </a:p>
          <a:p>
            <a:pPr marL="0" indent="0">
              <a:buNone/>
            </a:pPr>
            <a:r>
              <a:rPr lang="ru-RU" sz="2400" dirty="0" smtClean="0"/>
              <a:t>(5 – 6 классы)</a:t>
            </a:r>
          </a:p>
          <a:p>
            <a:r>
              <a:rPr lang="ru-RU" sz="2400" dirty="0" smtClean="0"/>
              <a:t>«Компьютерная графика»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smtClean="0"/>
              <a:t>9 – 11 классы)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69234"/>
            <a:ext cx="3096344" cy="340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3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5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6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7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8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9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10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897</Words>
  <Application>Microsoft Office PowerPoint</Application>
  <PresentationFormat>Экран (4:3)</PresentationFormat>
  <Paragraphs>429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1_Тема Office</vt:lpstr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Центр образования  цифрового и гуманитарного профилей  «Точка роста»  МБОУ «Тигильская СОШ»</vt:lpstr>
      <vt:lpstr>ТОЧКА РОСТА – ПУТЬ К УСПЕХУ</vt:lpstr>
      <vt:lpstr>ПЕДАГОГИ </vt:lpstr>
      <vt:lpstr>Учебный кабинет  предназначен  для  формирования у обучающихся   современных технологических и гуманитарных навыков</vt:lpstr>
      <vt:lpstr>Коворкинг зона   предназначена  для  формирования у учащихся навыков   проектной деятельности, шахматного образования и медиатворчества.</vt:lpstr>
      <vt:lpstr>Курсовая подготовка педагогов Центра «Точка роста» «Гибкие компетенции проектной деятельности»</vt:lpstr>
      <vt:lpstr>"Точки роста" поможет выявить талантливых детей, позволит каждому из них выбрать интересующее направление и реализовать на практике свои способности.</vt:lpstr>
      <vt:lpstr>Педагог – организатор, педагог дополнительного образования Вострикова Альфия Рашитовна</vt:lpstr>
      <vt:lpstr>Педагог по предмету  «Информатика», педагог дополнительного образования Конева Татьяна Анатольевна</vt:lpstr>
      <vt:lpstr>Педагог по предмету  «Технология» Гончарова Евгения Александровна</vt:lpstr>
      <vt:lpstr>Педагог по предмету  «Технология», педагог дополнительного образования Лобач Вадим Петрович</vt:lpstr>
      <vt:lpstr>Педагог дополнительного образования Дроздова Мария Анатольевна</vt:lpstr>
      <vt:lpstr>Педагог по предмету  «Основы безопасности жизнедеятельности» Карамчаков Юрий Юриевич</vt:lpstr>
      <vt:lpstr>Педагог по предмету «Физическая культура» и педагог дополнительного образования Заяц Ольга Викторовна</vt:lpstr>
      <vt:lpstr>Педагог дополнительного образования Литвинова Людмила Ивановна</vt:lpstr>
      <vt:lpstr>Таблица – сетка учебных часов  Центра образования цифрового и гуманитарного профилей «Точка роста»  на базе МБОУ «Тигильская СОШ» на 2020-2021 учебный год </vt:lpstr>
      <vt:lpstr>Таблица – сетка учебных часов  Центра образования цифрового и гуманитарного профилей «Точка роста»  на базе МБОУ»Тигильская СОШ» на 2020-2021 учебный год </vt:lpstr>
      <vt:lpstr>ЦЕЛИ ЦЕНТРА «ТОЧКА РОСТА» </vt:lpstr>
      <vt:lpstr>Задачи деятельности  Центра «Точка роста»</vt:lpstr>
      <vt:lpstr>Ожидаемый результат</vt:lpstr>
      <vt:lpstr>Презентация PowerPoint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1</cp:lastModifiedBy>
  <cp:revision>68</cp:revision>
  <dcterms:created xsi:type="dcterms:W3CDTF">2019-11-03T04:44:46Z</dcterms:created>
  <dcterms:modified xsi:type="dcterms:W3CDTF">2022-08-18T00:43:27Z</dcterms:modified>
</cp:coreProperties>
</file>